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9" r:id="rId2"/>
    <p:sldId id="435" r:id="rId3"/>
    <p:sldId id="486" r:id="rId4"/>
    <p:sldId id="518" r:id="rId5"/>
    <p:sldId id="493" r:id="rId6"/>
    <p:sldId id="514" r:id="rId7"/>
    <p:sldId id="508" r:id="rId8"/>
    <p:sldId id="512" r:id="rId9"/>
    <p:sldId id="439" r:id="rId10"/>
    <p:sldId id="452" r:id="rId11"/>
    <p:sldId id="511" r:id="rId12"/>
    <p:sldId id="513" r:id="rId13"/>
    <p:sldId id="487" r:id="rId14"/>
    <p:sldId id="509" r:id="rId15"/>
    <p:sldId id="444" r:id="rId16"/>
    <p:sldId id="510" r:id="rId17"/>
    <p:sldId id="488" r:id="rId18"/>
    <p:sldId id="507" r:id="rId19"/>
    <p:sldId id="451" r:id="rId20"/>
    <p:sldId id="495" r:id="rId21"/>
    <p:sldId id="517" r:id="rId22"/>
    <p:sldId id="503" r:id="rId23"/>
    <p:sldId id="491" r:id="rId24"/>
    <p:sldId id="459" r:id="rId25"/>
    <p:sldId id="504" r:id="rId26"/>
  </p:sldIdLst>
  <p:sldSz cx="9144000" cy="6858000" type="screen4x3"/>
  <p:notesSz cx="6797675" cy="9926638"/>
  <p:defaultTextStyle>
    <a:defPPr>
      <a:defRPr lang="pt-P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8E6E"/>
    <a:srgbClr val="638561"/>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3924" autoAdjust="0"/>
  </p:normalViewPr>
  <p:slideViewPr>
    <p:cSldViewPr showGuides="1">
      <p:cViewPr varScale="1">
        <p:scale>
          <a:sx n="74" d="100"/>
          <a:sy n="74" d="100"/>
        </p:scale>
        <p:origin x="780" y="72"/>
      </p:cViewPr>
      <p:guideLst>
        <p:guide orient="horz" pos="2160"/>
        <p:guide pos="2835"/>
      </p:guideLst>
    </p:cSldViewPr>
  </p:slideViewPr>
  <p:outlineViewPr>
    <p:cViewPr>
      <p:scale>
        <a:sx n="33" d="100"/>
        <a:sy n="33" d="100"/>
      </p:scale>
      <p:origin x="0" y="16428"/>
    </p:cViewPr>
  </p:outlineViewPr>
  <p:notesTextViewPr>
    <p:cViewPr>
      <p:scale>
        <a:sx n="100" d="100"/>
        <a:sy n="100" d="100"/>
      </p:scale>
      <p:origin x="0" y="0"/>
    </p:cViewPr>
  </p:notesTextViewPr>
  <p:sorterViewPr>
    <p:cViewPr>
      <p:scale>
        <a:sx n="66" d="100"/>
        <a:sy n="66" d="100"/>
      </p:scale>
      <p:origin x="0" y="9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873" cy="496652"/>
          </a:xfrm>
          <a:prstGeom prst="rect">
            <a:avLst/>
          </a:prstGeom>
        </p:spPr>
        <p:txBody>
          <a:bodyPr vert="horz" lIns="91906" tIns="45953" rIns="91906" bIns="45953" rtlCol="0"/>
          <a:lstStyle>
            <a:lvl1pPr algn="l">
              <a:defRPr sz="1200" smtClean="0"/>
            </a:lvl1pPr>
          </a:lstStyle>
          <a:p>
            <a:pPr>
              <a:defRPr/>
            </a:pPr>
            <a:endParaRPr lang="pt-PT"/>
          </a:p>
        </p:txBody>
      </p:sp>
      <p:sp>
        <p:nvSpPr>
          <p:cNvPr id="3" name="Date Placeholder 2"/>
          <p:cNvSpPr>
            <a:spLocks noGrp="1"/>
          </p:cNvSpPr>
          <p:nvPr>
            <p:ph type="dt" sz="quarter" idx="1"/>
          </p:nvPr>
        </p:nvSpPr>
        <p:spPr>
          <a:xfrm>
            <a:off x="3850198" y="1"/>
            <a:ext cx="2945873" cy="496652"/>
          </a:xfrm>
          <a:prstGeom prst="rect">
            <a:avLst/>
          </a:prstGeom>
        </p:spPr>
        <p:txBody>
          <a:bodyPr vert="horz" lIns="91906" tIns="45953" rIns="91906" bIns="45953" rtlCol="0"/>
          <a:lstStyle>
            <a:lvl1pPr algn="r">
              <a:defRPr sz="1200" smtClean="0"/>
            </a:lvl1pPr>
          </a:lstStyle>
          <a:p>
            <a:pPr>
              <a:defRPr/>
            </a:pPr>
            <a:fld id="{6E9D1971-0CC9-4376-A95C-B183DA16545D}" type="datetimeFigureOut">
              <a:rPr lang="pt-PT"/>
              <a:pPr>
                <a:defRPr/>
              </a:pPr>
              <a:t>28-11-2017</a:t>
            </a:fld>
            <a:endParaRPr lang="pt-PT"/>
          </a:p>
        </p:txBody>
      </p:sp>
      <p:sp>
        <p:nvSpPr>
          <p:cNvPr id="4" name="Footer Placeholder 3"/>
          <p:cNvSpPr>
            <a:spLocks noGrp="1"/>
          </p:cNvSpPr>
          <p:nvPr>
            <p:ph type="ftr" sz="quarter" idx="2"/>
          </p:nvPr>
        </p:nvSpPr>
        <p:spPr>
          <a:xfrm>
            <a:off x="2" y="9428391"/>
            <a:ext cx="2945873" cy="496652"/>
          </a:xfrm>
          <a:prstGeom prst="rect">
            <a:avLst/>
          </a:prstGeom>
        </p:spPr>
        <p:txBody>
          <a:bodyPr vert="horz" lIns="91906" tIns="45953" rIns="91906" bIns="45953" rtlCol="0" anchor="b"/>
          <a:lstStyle>
            <a:lvl1pPr algn="l">
              <a:defRPr sz="1200" smtClean="0"/>
            </a:lvl1pPr>
          </a:lstStyle>
          <a:p>
            <a:pPr>
              <a:defRPr/>
            </a:pPr>
            <a:endParaRPr lang="pt-PT"/>
          </a:p>
        </p:txBody>
      </p:sp>
      <p:sp>
        <p:nvSpPr>
          <p:cNvPr id="5" name="Slide Number Placeholder 4"/>
          <p:cNvSpPr>
            <a:spLocks noGrp="1"/>
          </p:cNvSpPr>
          <p:nvPr>
            <p:ph type="sldNum" sz="quarter" idx="3"/>
          </p:nvPr>
        </p:nvSpPr>
        <p:spPr>
          <a:xfrm>
            <a:off x="3850198" y="9428391"/>
            <a:ext cx="2945873" cy="496652"/>
          </a:xfrm>
          <a:prstGeom prst="rect">
            <a:avLst/>
          </a:prstGeom>
        </p:spPr>
        <p:txBody>
          <a:bodyPr vert="horz" lIns="91906" tIns="45953" rIns="91906" bIns="45953" rtlCol="0" anchor="b"/>
          <a:lstStyle>
            <a:lvl1pPr algn="r">
              <a:defRPr sz="1200" smtClean="0"/>
            </a:lvl1pPr>
          </a:lstStyle>
          <a:p>
            <a:pPr>
              <a:defRPr/>
            </a:pPr>
            <a:fld id="{AFB633B2-EA3B-4512-9805-D1D2D3EC8F1D}" type="slidenum">
              <a:rPr lang="pt-PT"/>
              <a:pPr>
                <a:defRPr/>
              </a:pPr>
              <a:t>‹#›</a:t>
            </a:fld>
            <a:endParaRPr lang="pt-PT"/>
          </a:p>
        </p:txBody>
      </p:sp>
    </p:spTree>
    <p:extLst>
      <p:ext uri="{BB962C8B-B14F-4D97-AF65-F5344CB8AC3E}">
        <p14:creationId xmlns:p14="http://schemas.microsoft.com/office/powerpoint/2010/main" val="1796419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873" cy="496652"/>
          </a:xfrm>
          <a:prstGeom prst="rect">
            <a:avLst/>
          </a:prstGeom>
        </p:spPr>
        <p:txBody>
          <a:bodyPr vert="horz" lIns="91906" tIns="45953" rIns="91906" bIns="45953" rtlCol="0"/>
          <a:lstStyle>
            <a:lvl1pPr algn="l" fontAlgn="auto">
              <a:spcBef>
                <a:spcPts val="0"/>
              </a:spcBef>
              <a:spcAft>
                <a:spcPts val="0"/>
              </a:spcAft>
              <a:defRPr sz="1200">
                <a:latin typeface="+mn-lt"/>
              </a:defRPr>
            </a:lvl1pPr>
          </a:lstStyle>
          <a:p>
            <a:pPr>
              <a:defRPr/>
            </a:pPr>
            <a:endParaRPr lang="pt-PT"/>
          </a:p>
        </p:txBody>
      </p:sp>
      <p:sp>
        <p:nvSpPr>
          <p:cNvPr id="3" name="Date Placeholder 2"/>
          <p:cNvSpPr>
            <a:spLocks noGrp="1"/>
          </p:cNvSpPr>
          <p:nvPr>
            <p:ph type="dt" idx="1"/>
          </p:nvPr>
        </p:nvSpPr>
        <p:spPr>
          <a:xfrm>
            <a:off x="3850198" y="1"/>
            <a:ext cx="2945873" cy="496652"/>
          </a:xfrm>
          <a:prstGeom prst="rect">
            <a:avLst/>
          </a:prstGeom>
        </p:spPr>
        <p:txBody>
          <a:bodyPr vert="horz" lIns="91906" tIns="45953" rIns="91906" bIns="45953" rtlCol="0"/>
          <a:lstStyle>
            <a:lvl1pPr algn="r" fontAlgn="auto">
              <a:spcBef>
                <a:spcPts val="0"/>
              </a:spcBef>
              <a:spcAft>
                <a:spcPts val="0"/>
              </a:spcAft>
              <a:defRPr sz="1200">
                <a:latin typeface="+mn-lt"/>
              </a:defRPr>
            </a:lvl1pPr>
          </a:lstStyle>
          <a:p>
            <a:pPr>
              <a:defRPr/>
            </a:pPr>
            <a:fld id="{784646A6-3B30-4F7D-924B-BFD0BA318795}" type="datetimeFigureOut">
              <a:rPr lang="pt-PT"/>
              <a:pPr>
                <a:defRPr/>
              </a:pPr>
              <a:t>28-11-2017</a:t>
            </a:fld>
            <a:endParaRPr lang="pt-PT"/>
          </a:p>
        </p:txBody>
      </p:sp>
      <p:sp>
        <p:nvSpPr>
          <p:cNvPr id="4" name="Slide Image Placeholder 3"/>
          <p:cNvSpPr>
            <a:spLocks noGrp="1" noRot="1" noChangeAspect="1"/>
          </p:cNvSpPr>
          <p:nvPr>
            <p:ph type="sldImg" idx="2"/>
          </p:nvPr>
        </p:nvSpPr>
        <p:spPr>
          <a:xfrm>
            <a:off x="915988" y="742950"/>
            <a:ext cx="4965700" cy="3724275"/>
          </a:xfrm>
          <a:prstGeom prst="rect">
            <a:avLst/>
          </a:prstGeom>
          <a:noFill/>
          <a:ln w="12700">
            <a:solidFill>
              <a:prstClr val="black"/>
            </a:solidFill>
          </a:ln>
        </p:spPr>
        <p:txBody>
          <a:bodyPr vert="horz" lIns="91906" tIns="45953" rIns="91906" bIns="45953" rtlCol="0" anchor="ctr"/>
          <a:lstStyle/>
          <a:p>
            <a:pPr lvl="0"/>
            <a:endParaRPr lang="pt-PT" noProof="0" smtClean="0"/>
          </a:p>
        </p:txBody>
      </p:sp>
      <p:sp>
        <p:nvSpPr>
          <p:cNvPr id="5" name="Notes Placeholder 4"/>
          <p:cNvSpPr>
            <a:spLocks noGrp="1"/>
          </p:cNvSpPr>
          <p:nvPr>
            <p:ph type="body" sz="quarter" idx="3"/>
          </p:nvPr>
        </p:nvSpPr>
        <p:spPr>
          <a:xfrm>
            <a:off x="679448" y="4715793"/>
            <a:ext cx="5438783" cy="4466667"/>
          </a:xfrm>
          <a:prstGeom prst="rect">
            <a:avLst/>
          </a:prstGeom>
        </p:spPr>
        <p:txBody>
          <a:bodyPr vert="horz" lIns="91906" tIns="45953" rIns="91906" bIns="4595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pt-PT" noProof="0" smtClean="0"/>
          </a:p>
        </p:txBody>
      </p:sp>
      <p:sp>
        <p:nvSpPr>
          <p:cNvPr id="6" name="Footer Placeholder 5"/>
          <p:cNvSpPr>
            <a:spLocks noGrp="1"/>
          </p:cNvSpPr>
          <p:nvPr>
            <p:ph type="ftr" sz="quarter" idx="4"/>
          </p:nvPr>
        </p:nvSpPr>
        <p:spPr>
          <a:xfrm>
            <a:off x="2" y="9428391"/>
            <a:ext cx="2945873" cy="496652"/>
          </a:xfrm>
          <a:prstGeom prst="rect">
            <a:avLst/>
          </a:prstGeom>
        </p:spPr>
        <p:txBody>
          <a:bodyPr vert="horz" lIns="91906" tIns="45953" rIns="91906" bIns="45953" rtlCol="0" anchor="b"/>
          <a:lstStyle>
            <a:lvl1pPr algn="l" fontAlgn="auto">
              <a:spcBef>
                <a:spcPts val="0"/>
              </a:spcBef>
              <a:spcAft>
                <a:spcPts val="0"/>
              </a:spcAft>
              <a:defRPr sz="1200">
                <a:latin typeface="+mn-lt"/>
              </a:defRPr>
            </a:lvl1pPr>
          </a:lstStyle>
          <a:p>
            <a:pPr>
              <a:defRPr/>
            </a:pPr>
            <a:endParaRPr lang="pt-PT"/>
          </a:p>
        </p:txBody>
      </p:sp>
      <p:sp>
        <p:nvSpPr>
          <p:cNvPr id="7" name="Slide Number Placeholder 6"/>
          <p:cNvSpPr>
            <a:spLocks noGrp="1"/>
          </p:cNvSpPr>
          <p:nvPr>
            <p:ph type="sldNum" sz="quarter" idx="5"/>
          </p:nvPr>
        </p:nvSpPr>
        <p:spPr>
          <a:xfrm>
            <a:off x="3850198" y="9428391"/>
            <a:ext cx="2945873" cy="496652"/>
          </a:xfrm>
          <a:prstGeom prst="rect">
            <a:avLst/>
          </a:prstGeom>
        </p:spPr>
        <p:txBody>
          <a:bodyPr vert="horz" lIns="91906" tIns="45953" rIns="91906" bIns="45953" rtlCol="0" anchor="b"/>
          <a:lstStyle>
            <a:lvl1pPr algn="r" fontAlgn="auto">
              <a:spcBef>
                <a:spcPts val="0"/>
              </a:spcBef>
              <a:spcAft>
                <a:spcPts val="0"/>
              </a:spcAft>
              <a:defRPr sz="1200">
                <a:latin typeface="+mn-lt"/>
              </a:defRPr>
            </a:lvl1pPr>
          </a:lstStyle>
          <a:p>
            <a:pPr>
              <a:defRPr/>
            </a:pPr>
            <a:fld id="{F0BB53A6-AD4E-44C2-A725-4E27B25EBFAC}" type="slidenum">
              <a:rPr lang="pt-PT"/>
              <a:pPr>
                <a:defRPr/>
              </a:pPr>
              <a:t>‹#›</a:t>
            </a:fld>
            <a:endParaRPr lang="pt-PT"/>
          </a:p>
        </p:txBody>
      </p:sp>
    </p:spTree>
    <p:extLst>
      <p:ext uri="{BB962C8B-B14F-4D97-AF65-F5344CB8AC3E}">
        <p14:creationId xmlns:p14="http://schemas.microsoft.com/office/powerpoint/2010/main" val="6386564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F0BB53A6-AD4E-44C2-A725-4E27B25EBFAC}" type="slidenum">
              <a:rPr lang="pt-PT" smtClean="0"/>
              <a:pPr>
                <a:defRPr/>
              </a:pPr>
              <a:t>1</a:t>
            </a:fld>
            <a:endParaRPr lang="pt-PT"/>
          </a:p>
        </p:txBody>
      </p:sp>
    </p:spTree>
    <p:extLst>
      <p:ext uri="{BB962C8B-B14F-4D97-AF65-F5344CB8AC3E}">
        <p14:creationId xmlns:p14="http://schemas.microsoft.com/office/powerpoint/2010/main" val="1062456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F0BB53A6-AD4E-44C2-A725-4E27B25EBFAC}" type="slidenum">
              <a:rPr lang="pt-PT" smtClean="0"/>
              <a:pPr>
                <a:defRPr/>
              </a:pPr>
              <a:t>2</a:t>
            </a:fld>
            <a:endParaRPr lang="pt-PT"/>
          </a:p>
        </p:txBody>
      </p:sp>
    </p:spTree>
    <p:extLst>
      <p:ext uri="{BB962C8B-B14F-4D97-AF65-F5344CB8AC3E}">
        <p14:creationId xmlns:p14="http://schemas.microsoft.com/office/powerpoint/2010/main" val="3606993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F0BB53A6-AD4E-44C2-A725-4E27B25EBFAC}" type="slidenum">
              <a:rPr lang="pt-PT" smtClean="0"/>
              <a:pPr>
                <a:defRPr/>
              </a:pPr>
              <a:t>3</a:t>
            </a:fld>
            <a:endParaRPr lang="pt-PT"/>
          </a:p>
        </p:txBody>
      </p:sp>
    </p:spTree>
    <p:extLst>
      <p:ext uri="{BB962C8B-B14F-4D97-AF65-F5344CB8AC3E}">
        <p14:creationId xmlns:p14="http://schemas.microsoft.com/office/powerpoint/2010/main" val="916149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F0BB53A6-AD4E-44C2-A725-4E27B25EBFAC}" type="slidenum">
              <a:rPr lang="pt-PT" smtClean="0"/>
              <a:pPr>
                <a:defRPr/>
              </a:pPr>
              <a:t>9</a:t>
            </a:fld>
            <a:endParaRPr lang="pt-PT"/>
          </a:p>
        </p:txBody>
      </p:sp>
    </p:spTree>
    <p:extLst>
      <p:ext uri="{BB962C8B-B14F-4D97-AF65-F5344CB8AC3E}">
        <p14:creationId xmlns:p14="http://schemas.microsoft.com/office/powerpoint/2010/main" val="1858951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F0BB53A6-AD4E-44C2-A725-4E27B25EBFAC}" type="slidenum">
              <a:rPr lang="pt-PT" smtClean="0"/>
              <a:pPr>
                <a:defRPr/>
              </a:pPr>
              <a:t>10</a:t>
            </a:fld>
            <a:endParaRPr lang="pt-PT"/>
          </a:p>
        </p:txBody>
      </p:sp>
    </p:spTree>
    <p:extLst>
      <p:ext uri="{BB962C8B-B14F-4D97-AF65-F5344CB8AC3E}">
        <p14:creationId xmlns:p14="http://schemas.microsoft.com/office/powerpoint/2010/main" val="944049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F0BB53A6-AD4E-44C2-A725-4E27B25EBFAC}" type="slidenum">
              <a:rPr lang="pt-PT" smtClean="0"/>
              <a:pPr>
                <a:defRPr/>
              </a:pPr>
              <a:t>15</a:t>
            </a:fld>
            <a:endParaRPr lang="pt-PT"/>
          </a:p>
        </p:txBody>
      </p:sp>
    </p:spTree>
    <p:extLst>
      <p:ext uri="{BB962C8B-B14F-4D97-AF65-F5344CB8AC3E}">
        <p14:creationId xmlns:p14="http://schemas.microsoft.com/office/powerpoint/2010/main" val="538412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F0BB53A6-AD4E-44C2-A725-4E27B25EBFAC}" type="slidenum">
              <a:rPr lang="pt-PT" smtClean="0"/>
              <a:pPr>
                <a:defRPr/>
              </a:pPr>
              <a:t>19</a:t>
            </a:fld>
            <a:endParaRPr lang="pt-PT"/>
          </a:p>
        </p:txBody>
      </p:sp>
    </p:spTree>
    <p:extLst>
      <p:ext uri="{BB962C8B-B14F-4D97-AF65-F5344CB8AC3E}">
        <p14:creationId xmlns:p14="http://schemas.microsoft.com/office/powerpoint/2010/main" val="3054412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F0BB53A6-AD4E-44C2-A725-4E27B25EBFAC}" type="slidenum">
              <a:rPr lang="pt-PT" smtClean="0"/>
              <a:pPr>
                <a:defRPr/>
              </a:pPr>
              <a:t>24</a:t>
            </a:fld>
            <a:endParaRPr lang="pt-PT"/>
          </a:p>
        </p:txBody>
      </p:sp>
    </p:spTree>
    <p:extLst>
      <p:ext uri="{BB962C8B-B14F-4D97-AF65-F5344CB8AC3E}">
        <p14:creationId xmlns:p14="http://schemas.microsoft.com/office/powerpoint/2010/main" val="2053766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Footer Placeholder 16"/>
          <p:cNvSpPr>
            <a:spLocks noGrp="1"/>
          </p:cNvSpPr>
          <p:nvPr>
            <p:ph type="ftr" sz="quarter" idx="10"/>
          </p:nvPr>
        </p:nvSpPr>
        <p:spPr>
          <a:xfrm>
            <a:off x="914400" y="6172200"/>
            <a:ext cx="7761288" cy="457200"/>
          </a:xfrm>
        </p:spPr>
        <p:txBody>
          <a:bodyPr/>
          <a:lstStyle>
            <a:lvl1pPr>
              <a:defRPr/>
            </a:lvl1pPr>
          </a:lstStyle>
          <a:p>
            <a:pPr>
              <a:defRPr/>
            </a:pPr>
            <a:r>
              <a:rPr lang="pt-PT" smtClean="0"/>
              <a:t>International Financial Markets, ISEG    Paula Albuquerque</a:t>
            </a:r>
            <a:endParaRPr lang="pt-PT"/>
          </a:p>
        </p:txBody>
      </p:sp>
      <p:sp>
        <p:nvSpPr>
          <p:cNvPr id="12" name="Slide Number Placeholder 28"/>
          <p:cNvSpPr>
            <a:spLocks noGrp="1"/>
          </p:cNvSpPr>
          <p:nvPr>
            <p:ph type="sldNum" sz="quarter" idx="11"/>
          </p:nvPr>
        </p:nvSpPr>
        <p:spPr/>
        <p:txBody>
          <a:bodyPr/>
          <a:lstStyle>
            <a:lvl1pPr>
              <a:defRPr sz="1400">
                <a:solidFill>
                  <a:srgbClr val="FFFFFF"/>
                </a:solidFill>
              </a:defRPr>
            </a:lvl1pPr>
          </a:lstStyle>
          <a:p>
            <a:pPr>
              <a:defRPr/>
            </a:pPr>
            <a:fld id="{9E0EE42B-31B6-45A6-89C0-2F4D7763DDBB}" type="slidenum">
              <a:rPr lang="pt-PT"/>
              <a:pPr>
                <a:defRPr/>
              </a:pPr>
              <a:t>‹#›</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4C40AAE-67FB-4D98-83F1-B5C4C11F7993}" type="datetime1">
              <a:rPr lang="pt-PT" smtClean="0"/>
              <a:t>28-11-2017</a:t>
            </a:fld>
            <a:endParaRPr lang="pt-PT"/>
          </a:p>
        </p:txBody>
      </p:sp>
      <p:sp>
        <p:nvSpPr>
          <p:cNvPr id="5" name="Footer Placeholder 2"/>
          <p:cNvSpPr>
            <a:spLocks noGrp="1"/>
          </p:cNvSpPr>
          <p:nvPr>
            <p:ph type="ftr" sz="quarter" idx="11"/>
          </p:nvPr>
        </p:nvSpPr>
        <p:spPr/>
        <p:txBody>
          <a:bodyPr/>
          <a:lstStyle>
            <a:lvl1pPr>
              <a:defRPr/>
            </a:lvl1pPr>
          </a:lstStyle>
          <a:p>
            <a:pPr>
              <a:defRPr/>
            </a:pPr>
            <a:r>
              <a:rPr lang="pt-PT" smtClean="0"/>
              <a:t>International Financial Markets, ISEG    Paula Albuquerque</a:t>
            </a:r>
            <a:endParaRPr lang="pt-PT"/>
          </a:p>
        </p:txBody>
      </p:sp>
      <p:sp>
        <p:nvSpPr>
          <p:cNvPr id="6" name="Slide Number Placeholder 22"/>
          <p:cNvSpPr>
            <a:spLocks noGrp="1"/>
          </p:cNvSpPr>
          <p:nvPr>
            <p:ph type="sldNum" sz="quarter" idx="12"/>
          </p:nvPr>
        </p:nvSpPr>
        <p:spPr/>
        <p:txBody>
          <a:bodyPr/>
          <a:lstStyle>
            <a:lvl1pPr>
              <a:defRPr/>
            </a:lvl1pPr>
          </a:lstStyle>
          <a:p>
            <a:pPr>
              <a:defRPr/>
            </a:pPr>
            <a:fld id="{B4E14796-8907-43B4-A2C1-536BA68DEEFE}" type="slidenum">
              <a:rPr lang="pt-PT"/>
              <a:pPr>
                <a:defRPr/>
              </a:pPr>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95EB872-1EE7-46B5-AB8C-EE59CA5CDC57}" type="datetime1">
              <a:rPr lang="pt-PT" smtClean="0"/>
              <a:t>28-11-2017</a:t>
            </a:fld>
            <a:endParaRPr lang="pt-PT"/>
          </a:p>
        </p:txBody>
      </p:sp>
      <p:sp>
        <p:nvSpPr>
          <p:cNvPr id="5" name="Footer Placeholder 2"/>
          <p:cNvSpPr>
            <a:spLocks noGrp="1"/>
          </p:cNvSpPr>
          <p:nvPr>
            <p:ph type="ftr" sz="quarter" idx="11"/>
          </p:nvPr>
        </p:nvSpPr>
        <p:spPr/>
        <p:txBody>
          <a:bodyPr/>
          <a:lstStyle>
            <a:lvl1pPr>
              <a:defRPr/>
            </a:lvl1pPr>
          </a:lstStyle>
          <a:p>
            <a:pPr>
              <a:defRPr/>
            </a:pPr>
            <a:r>
              <a:rPr lang="pt-PT" smtClean="0"/>
              <a:t>International Financial Markets, ISEG    Paula Albuquerque</a:t>
            </a:r>
            <a:endParaRPr lang="pt-PT"/>
          </a:p>
        </p:txBody>
      </p:sp>
      <p:sp>
        <p:nvSpPr>
          <p:cNvPr id="6" name="Slide Number Placeholder 22"/>
          <p:cNvSpPr>
            <a:spLocks noGrp="1"/>
          </p:cNvSpPr>
          <p:nvPr>
            <p:ph type="sldNum" sz="quarter" idx="12"/>
          </p:nvPr>
        </p:nvSpPr>
        <p:spPr/>
        <p:txBody>
          <a:bodyPr/>
          <a:lstStyle>
            <a:lvl1pPr>
              <a:defRPr/>
            </a:lvl1pPr>
          </a:lstStyle>
          <a:p>
            <a:pPr>
              <a:defRPr/>
            </a:pPr>
            <a:fld id="{99B44A26-F81A-4002-BDEE-03CA7A29648F}" type="slidenum">
              <a:rPr lang="pt-PT"/>
              <a:pPr>
                <a:defRPr/>
              </a:pPr>
              <a:t>‹#›</a:t>
            </a:fld>
            <a:endParaRPr lang="pt-P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274638"/>
            <a:ext cx="7772400" cy="5745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3" name="Date Placeholder 13"/>
          <p:cNvSpPr>
            <a:spLocks noGrp="1"/>
          </p:cNvSpPr>
          <p:nvPr>
            <p:ph type="dt" sz="half" idx="10"/>
          </p:nvPr>
        </p:nvSpPr>
        <p:spPr/>
        <p:txBody>
          <a:bodyPr/>
          <a:lstStyle>
            <a:lvl1pPr>
              <a:defRPr/>
            </a:lvl1pPr>
          </a:lstStyle>
          <a:p>
            <a:pPr>
              <a:defRPr/>
            </a:pPr>
            <a:fld id="{54B4D33C-39B4-44EB-AE27-945035C2C25A}" type="datetime1">
              <a:rPr lang="pt-PT" smtClean="0"/>
              <a:t>28-11-2017</a:t>
            </a:fld>
            <a:endParaRPr lang="pt-PT"/>
          </a:p>
        </p:txBody>
      </p:sp>
      <p:sp>
        <p:nvSpPr>
          <p:cNvPr id="4" name="Footer Placeholder 2"/>
          <p:cNvSpPr>
            <a:spLocks noGrp="1"/>
          </p:cNvSpPr>
          <p:nvPr>
            <p:ph type="ftr" sz="quarter" idx="11"/>
          </p:nvPr>
        </p:nvSpPr>
        <p:spPr/>
        <p:txBody>
          <a:bodyPr/>
          <a:lstStyle>
            <a:lvl1pPr>
              <a:defRPr/>
            </a:lvl1pPr>
          </a:lstStyle>
          <a:p>
            <a:pPr>
              <a:defRPr/>
            </a:pPr>
            <a:r>
              <a:rPr lang="pt-PT" smtClean="0"/>
              <a:t>International Financial Markets, ISEG    Paula Albuquerque</a:t>
            </a:r>
            <a:endParaRPr lang="pt-PT"/>
          </a:p>
        </p:txBody>
      </p:sp>
      <p:sp>
        <p:nvSpPr>
          <p:cNvPr id="5" name="Slide Number Placeholder 22"/>
          <p:cNvSpPr>
            <a:spLocks noGrp="1"/>
          </p:cNvSpPr>
          <p:nvPr>
            <p:ph type="sldNum" sz="quarter" idx="12"/>
          </p:nvPr>
        </p:nvSpPr>
        <p:spPr/>
        <p:txBody>
          <a:bodyPr/>
          <a:lstStyle>
            <a:lvl1pPr>
              <a:defRPr/>
            </a:lvl1pPr>
          </a:lstStyle>
          <a:p>
            <a:pPr>
              <a:defRPr/>
            </a:pPr>
            <a:fld id="{029F559C-F45E-40CA-B35B-C4489BDDF79B}" type="slidenum">
              <a:rPr lang="pt-PT"/>
              <a:pPr>
                <a:defRPr/>
              </a:pPr>
              <a:t>‹#›</a:t>
            </a:fld>
            <a:endParaRPr lang="pt-P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914400" y="274638"/>
            <a:ext cx="7772400" cy="1143000"/>
          </a:xfrm>
        </p:spPr>
        <p:txBody>
          <a:bodyPr/>
          <a:lstStyle/>
          <a:p>
            <a:r>
              <a:rPr lang="en-US" smtClean="0"/>
              <a:t>Click to edit Master title style</a:t>
            </a:r>
            <a:endParaRPr lang="pt-PT"/>
          </a:p>
        </p:txBody>
      </p:sp>
      <p:sp>
        <p:nvSpPr>
          <p:cNvPr id="3" name="Content Placeholder 2"/>
          <p:cNvSpPr>
            <a:spLocks noGrp="1"/>
          </p:cNvSpPr>
          <p:nvPr>
            <p:ph sz="quarter" idx="1"/>
          </p:nvPr>
        </p:nvSpPr>
        <p:spPr>
          <a:xfrm>
            <a:off x="914400" y="1447800"/>
            <a:ext cx="38100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quarter" idx="2"/>
          </p:nvPr>
        </p:nvSpPr>
        <p:spPr>
          <a:xfrm>
            <a:off x="4876800" y="1447800"/>
            <a:ext cx="38100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Content Placeholder 4"/>
          <p:cNvSpPr>
            <a:spLocks noGrp="1"/>
          </p:cNvSpPr>
          <p:nvPr>
            <p:ph sz="quarter" idx="3"/>
          </p:nvPr>
        </p:nvSpPr>
        <p:spPr>
          <a:xfrm>
            <a:off x="914400" y="3810000"/>
            <a:ext cx="38100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Content Placeholder 5"/>
          <p:cNvSpPr>
            <a:spLocks noGrp="1"/>
          </p:cNvSpPr>
          <p:nvPr>
            <p:ph sz="quarter" idx="4"/>
          </p:nvPr>
        </p:nvSpPr>
        <p:spPr>
          <a:xfrm>
            <a:off x="4876800" y="3810000"/>
            <a:ext cx="38100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13"/>
          <p:cNvSpPr>
            <a:spLocks noGrp="1"/>
          </p:cNvSpPr>
          <p:nvPr>
            <p:ph type="dt" sz="half" idx="10"/>
          </p:nvPr>
        </p:nvSpPr>
        <p:spPr/>
        <p:txBody>
          <a:bodyPr/>
          <a:lstStyle>
            <a:lvl1pPr>
              <a:defRPr/>
            </a:lvl1pPr>
          </a:lstStyle>
          <a:p>
            <a:pPr>
              <a:defRPr/>
            </a:pPr>
            <a:fld id="{01E31B71-329D-457C-97BB-C34F97C3659E}" type="datetime1">
              <a:rPr lang="pt-PT" smtClean="0"/>
              <a:t>28-11-2017</a:t>
            </a:fld>
            <a:endParaRPr lang="pt-PT"/>
          </a:p>
        </p:txBody>
      </p:sp>
      <p:sp>
        <p:nvSpPr>
          <p:cNvPr id="8" name="Footer Placeholder 2"/>
          <p:cNvSpPr>
            <a:spLocks noGrp="1"/>
          </p:cNvSpPr>
          <p:nvPr>
            <p:ph type="ftr" sz="quarter" idx="11"/>
          </p:nvPr>
        </p:nvSpPr>
        <p:spPr/>
        <p:txBody>
          <a:bodyPr/>
          <a:lstStyle>
            <a:lvl1pPr>
              <a:defRPr/>
            </a:lvl1pPr>
          </a:lstStyle>
          <a:p>
            <a:pPr>
              <a:defRPr/>
            </a:pPr>
            <a:r>
              <a:rPr lang="pt-PT" smtClean="0"/>
              <a:t>International Financial Markets, ISEG    Paula Albuquerque</a:t>
            </a:r>
            <a:endParaRPr lang="pt-PT"/>
          </a:p>
        </p:txBody>
      </p:sp>
      <p:sp>
        <p:nvSpPr>
          <p:cNvPr id="9" name="Slide Number Placeholder 22"/>
          <p:cNvSpPr>
            <a:spLocks noGrp="1"/>
          </p:cNvSpPr>
          <p:nvPr>
            <p:ph type="sldNum" sz="quarter" idx="12"/>
          </p:nvPr>
        </p:nvSpPr>
        <p:spPr/>
        <p:txBody>
          <a:bodyPr/>
          <a:lstStyle>
            <a:lvl1pPr>
              <a:defRPr/>
            </a:lvl1pPr>
          </a:lstStyle>
          <a:p>
            <a:pPr>
              <a:defRPr/>
            </a:pPr>
            <a:fld id="{3EB2938D-821E-496D-962C-E2883EAA8CE2}" type="slidenum">
              <a:rPr lang="pt-PT"/>
              <a:pPr>
                <a:defRPr/>
              </a:pPr>
              <a:t>‹#›</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9318CF8-7556-4A94-A8E3-CF42181F2169}" type="datetime1">
              <a:rPr lang="pt-PT" smtClean="0"/>
              <a:t>28-11-2017</a:t>
            </a:fld>
            <a:endParaRPr lang="pt-PT"/>
          </a:p>
        </p:txBody>
      </p:sp>
      <p:sp>
        <p:nvSpPr>
          <p:cNvPr id="5" name="Footer Placeholder 2"/>
          <p:cNvSpPr>
            <a:spLocks noGrp="1"/>
          </p:cNvSpPr>
          <p:nvPr>
            <p:ph type="ftr" sz="quarter" idx="11"/>
          </p:nvPr>
        </p:nvSpPr>
        <p:spPr/>
        <p:txBody>
          <a:bodyPr/>
          <a:lstStyle>
            <a:lvl1pPr>
              <a:defRPr/>
            </a:lvl1pPr>
          </a:lstStyle>
          <a:p>
            <a:pPr>
              <a:defRPr/>
            </a:pPr>
            <a:r>
              <a:rPr lang="pt-PT" smtClean="0"/>
              <a:t>International Financial Markets, ISEG    Paula Albuquerque</a:t>
            </a:r>
            <a:endParaRPr lang="pt-PT"/>
          </a:p>
        </p:txBody>
      </p:sp>
      <p:sp>
        <p:nvSpPr>
          <p:cNvPr id="6" name="Slide Number Placeholder 22"/>
          <p:cNvSpPr>
            <a:spLocks noGrp="1"/>
          </p:cNvSpPr>
          <p:nvPr>
            <p:ph type="sldNum" sz="quarter" idx="12"/>
          </p:nvPr>
        </p:nvSpPr>
        <p:spPr/>
        <p:txBody>
          <a:bodyPr/>
          <a:lstStyle>
            <a:lvl1pPr>
              <a:defRPr/>
            </a:lvl1pPr>
          </a:lstStyle>
          <a:p>
            <a:pPr>
              <a:defRPr/>
            </a:pPr>
            <a:fld id="{F186B044-F886-4159-9C95-B3F553DC6729}" type="slidenum">
              <a:rPr lang="pt-PT"/>
              <a:pPr>
                <a:defRPr/>
              </a:pPr>
              <a:t>‹#›</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3BDC01A8-995E-48ED-8C73-7258E6734FE0}" type="datetime1">
              <a:rPr lang="pt-PT" smtClean="0"/>
              <a:t>28-11-2017</a:t>
            </a:fld>
            <a:endParaRPr lang="pt-PT"/>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r>
              <a:rPr lang="pt-PT" smtClean="0"/>
              <a:t>International Financial Markets, ISEG    Paula Albuquerque</a:t>
            </a:r>
            <a:endParaRPr lang="pt-PT"/>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BDA2FE9D-1AF4-4D4D-961B-8264D2B8961A}" type="slidenum">
              <a:rPr lang="pt-PT"/>
              <a:pPr>
                <a:defRPr/>
              </a:pPr>
              <a:t>‹#›</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6A3A69BD-6EBB-4525-88AF-A473F73BDB08}" type="datetime1">
              <a:rPr lang="pt-PT" smtClean="0"/>
              <a:t>28-11-2017</a:t>
            </a:fld>
            <a:endParaRPr lang="pt-PT"/>
          </a:p>
        </p:txBody>
      </p:sp>
      <p:sp>
        <p:nvSpPr>
          <p:cNvPr id="6" name="Footer Placeholder 2"/>
          <p:cNvSpPr>
            <a:spLocks noGrp="1"/>
          </p:cNvSpPr>
          <p:nvPr>
            <p:ph type="ftr" sz="quarter" idx="11"/>
          </p:nvPr>
        </p:nvSpPr>
        <p:spPr/>
        <p:txBody>
          <a:bodyPr/>
          <a:lstStyle>
            <a:lvl1pPr>
              <a:defRPr/>
            </a:lvl1pPr>
          </a:lstStyle>
          <a:p>
            <a:pPr>
              <a:defRPr/>
            </a:pPr>
            <a:r>
              <a:rPr lang="pt-PT" smtClean="0"/>
              <a:t>International Financial Markets, ISEG    Paula Albuquerque</a:t>
            </a:r>
            <a:endParaRPr lang="pt-PT"/>
          </a:p>
        </p:txBody>
      </p:sp>
      <p:sp>
        <p:nvSpPr>
          <p:cNvPr id="7" name="Slide Number Placeholder 22"/>
          <p:cNvSpPr>
            <a:spLocks noGrp="1"/>
          </p:cNvSpPr>
          <p:nvPr>
            <p:ph type="sldNum" sz="quarter" idx="12"/>
          </p:nvPr>
        </p:nvSpPr>
        <p:spPr/>
        <p:txBody>
          <a:bodyPr/>
          <a:lstStyle>
            <a:lvl1pPr>
              <a:defRPr/>
            </a:lvl1pPr>
          </a:lstStyle>
          <a:p>
            <a:pPr>
              <a:defRPr/>
            </a:pPr>
            <a:fld id="{C32609BE-C309-4A76-80BA-5C5281429DFF}" type="slidenum">
              <a:rPr lang="pt-PT"/>
              <a:pPr>
                <a:defRPr/>
              </a:pPr>
              <a:t>‹#›</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00E75E63-67F6-4578-8D2C-8D2FE66E3780}" type="datetime1">
              <a:rPr lang="pt-PT" smtClean="0"/>
              <a:t>28-11-2017</a:t>
            </a:fld>
            <a:endParaRPr lang="pt-PT"/>
          </a:p>
        </p:txBody>
      </p:sp>
      <p:sp>
        <p:nvSpPr>
          <p:cNvPr id="8" name="Footer Placeholder 2"/>
          <p:cNvSpPr>
            <a:spLocks noGrp="1"/>
          </p:cNvSpPr>
          <p:nvPr>
            <p:ph type="ftr" sz="quarter" idx="11"/>
          </p:nvPr>
        </p:nvSpPr>
        <p:spPr/>
        <p:txBody>
          <a:bodyPr/>
          <a:lstStyle>
            <a:lvl1pPr>
              <a:defRPr/>
            </a:lvl1pPr>
          </a:lstStyle>
          <a:p>
            <a:pPr>
              <a:defRPr/>
            </a:pPr>
            <a:r>
              <a:rPr lang="pt-PT" smtClean="0"/>
              <a:t>International Financial Markets, ISEG    Paula Albuquerque</a:t>
            </a:r>
            <a:endParaRPr lang="pt-PT"/>
          </a:p>
        </p:txBody>
      </p:sp>
      <p:sp>
        <p:nvSpPr>
          <p:cNvPr id="9" name="Slide Number Placeholder 22"/>
          <p:cNvSpPr>
            <a:spLocks noGrp="1"/>
          </p:cNvSpPr>
          <p:nvPr>
            <p:ph type="sldNum" sz="quarter" idx="12"/>
          </p:nvPr>
        </p:nvSpPr>
        <p:spPr/>
        <p:txBody>
          <a:bodyPr/>
          <a:lstStyle>
            <a:lvl1pPr>
              <a:defRPr/>
            </a:lvl1pPr>
          </a:lstStyle>
          <a:p>
            <a:pPr>
              <a:defRPr/>
            </a:pPr>
            <a:fld id="{8556E94C-788B-4E7F-AF06-4A6703BB9A15}" type="slidenum">
              <a:rPr lang="pt-PT"/>
              <a:pPr>
                <a:defRPr/>
              </a:pPr>
              <a:t>‹#›</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EC25613E-2D43-4FAC-B499-FC12D038EBD9}" type="datetime1">
              <a:rPr lang="pt-PT" smtClean="0"/>
              <a:t>28-11-2017</a:t>
            </a:fld>
            <a:endParaRPr lang="pt-PT"/>
          </a:p>
        </p:txBody>
      </p:sp>
      <p:sp>
        <p:nvSpPr>
          <p:cNvPr id="4" name="Footer Placeholder 2"/>
          <p:cNvSpPr>
            <a:spLocks noGrp="1"/>
          </p:cNvSpPr>
          <p:nvPr>
            <p:ph type="ftr" sz="quarter" idx="11"/>
          </p:nvPr>
        </p:nvSpPr>
        <p:spPr/>
        <p:txBody>
          <a:bodyPr/>
          <a:lstStyle>
            <a:lvl1pPr>
              <a:defRPr/>
            </a:lvl1pPr>
          </a:lstStyle>
          <a:p>
            <a:pPr>
              <a:defRPr/>
            </a:pPr>
            <a:r>
              <a:rPr lang="pt-PT" smtClean="0"/>
              <a:t>International Financial Markets, ISEG    Paula Albuquerque</a:t>
            </a:r>
            <a:endParaRPr lang="pt-PT"/>
          </a:p>
        </p:txBody>
      </p:sp>
      <p:sp>
        <p:nvSpPr>
          <p:cNvPr id="5" name="Slide Number Placeholder 22"/>
          <p:cNvSpPr>
            <a:spLocks noGrp="1"/>
          </p:cNvSpPr>
          <p:nvPr>
            <p:ph type="sldNum" sz="quarter" idx="12"/>
          </p:nvPr>
        </p:nvSpPr>
        <p:spPr/>
        <p:txBody>
          <a:bodyPr/>
          <a:lstStyle>
            <a:lvl1pPr>
              <a:defRPr/>
            </a:lvl1pPr>
          </a:lstStyle>
          <a:p>
            <a:pPr>
              <a:defRPr/>
            </a:pPr>
            <a:fld id="{D2A15A11-F1EE-4166-8E54-E5617202213A}" type="slidenum">
              <a:rPr lang="pt-PT"/>
              <a:pPr>
                <a:defRPr/>
              </a:pPr>
              <a:t>‹#›</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78F27F36-E4BE-4E9F-A8DB-04F8D052E03B}" type="datetime1">
              <a:rPr lang="pt-PT" smtClean="0"/>
              <a:t>28-11-2017</a:t>
            </a:fld>
            <a:endParaRPr lang="pt-PT"/>
          </a:p>
        </p:txBody>
      </p:sp>
      <p:sp>
        <p:nvSpPr>
          <p:cNvPr id="3" name="Footer Placeholder 2"/>
          <p:cNvSpPr>
            <a:spLocks noGrp="1"/>
          </p:cNvSpPr>
          <p:nvPr>
            <p:ph type="ftr" sz="quarter" idx="11"/>
          </p:nvPr>
        </p:nvSpPr>
        <p:spPr/>
        <p:txBody>
          <a:bodyPr/>
          <a:lstStyle>
            <a:lvl1pPr>
              <a:defRPr/>
            </a:lvl1pPr>
          </a:lstStyle>
          <a:p>
            <a:pPr>
              <a:defRPr/>
            </a:pPr>
            <a:r>
              <a:rPr lang="pt-PT" smtClean="0"/>
              <a:t>International Financial Markets, ISEG    Paula Albuquerque</a:t>
            </a:r>
            <a:endParaRPr lang="pt-PT"/>
          </a:p>
        </p:txBody>
      </p:sp>
      <p:sp>
        <p:nvSpPr>
          <p:cNvPr id="4" name="Slide Number Placeholder 22"/>
          <p:cNvSpPr>
            <a:spLocks noGrp="1"/>
          </p:cNvSpPr>
          <p:nvPr>
            <p:ph type="sldNum" sz="quarter" idx="12"/>
          </p:nvPr>
        </p:nvSpPr>
        <p:spPr/>
        <p:txBody>
          <a:bodyPr/>
          <a:lstStyle>
            <a:lvl1pPr>
              <a:defRPr/>
            </a:lvl1pPr>
          </a:lstStyle>
          <a:p>
            <a:pPr>
              <a:defRPr/>
            </a:pPr>
            <a:fld id="{FBDE2D88-815F-41D5-8C69-2BBA89C369C6}" type="slidenum">
              <a:rPr lang="pt-PT"/>
              <a:pPr>
                <a:defRPr/>
              </a:pPr>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FA3C4C4B-AAAE-4686-A351-39EC069AF6F6}" type="datetime1">
              <a:rPr lang="pt-PT" smtClean="0"/>
              <a:t>28-11-2017</a:t>
            </a:fld>
            <a:endParaRPr lang="pt-PT"/>
          </a:p>
        </p:txBody>
      </p:sp>
      <p:sp>
        <p:nvSpPr>
          <p:cNvPr id="8" name="Footer Placeholder 5"/>
          <p:cNvSpPr>
            <a:spLocks noGrp="1"/>
          </p:cNvSpPr>
          <p:nvPr>
            <p:ph type="ftr" sz="quarter" idx="11"/>
          </p:nvPr>
        </p:nvSpPr>
        <p:spPr/>
        <p:txBody>
          <a:bodyPr/>
          <a:lstStyle>
            <a:lvl1pPr>
              <a:defRPr/>
            </a:lvl1pPr>
          </a:lstStyle>
          <a:p>
            <a:pPr>
              <a:defRPr/>
            </a:pPr>
            <a:r>
              <a:rPr lang="pt-PT" smtClean="0"/>
              <a:t>International Financial Markets, ISEG    Paula Albuquerque</a:t>
            </a:r>
            <a:endParaRPr lang="pt-PT"/>
          </a:p>
        </p:txBody>
      </p:sp>
      <p:sp>
        <p:nvSpPr>
          <p:cNvPr id="9" name="Slide Number Placeholder 6"/>
          <p:cNvSpPr>
            <a:spLocks noGrp="1"/>
          </p:cNvSpPr>
          <p:nvPr>
            <p:ph type="sldNum" sz="quarter" idx="12"/>
          </p:nvPr>
        </p:nvSpPr>
        <p:spPr/>
        <p:txBody>
          <a:bodyPr/>
          <a:lstStyle>
            <a:lvl1pPr>
              <a:defRPr/>
            </a:lvl1pPr>
          </a:lstStyle>
          <a:p>
            <a:pPr>
              <a:defRPr/>
            </a:pPr>
            <a:fld id="{4ACB0AA3-5910-4341-9B1E-1092D7397654}" type="slidenum">
              <a:rPr lang="pt-PT"/>
              <a:pPr>
                <a:defRPr/>
              </a:pPr>
              <a:t>‹#›</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0EA87CF9-31C9-4F47-A4D9-267FF594A1CF}" type="datetime1">
              <a:rPr lang="pt-PT" smtClean="0"/>
              <a:t>28-11-2017</a:t>
            </a:fld>
            <a:endParaRPr lang="pt-PT"/>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r>
              <a:rPr lang="pt-PT" smtClean="0"/>
              <a:t>International Financial Markets, ISEG    Paula Albuquerque</a:t>
            </a:r>
            <a:endParaRPr lang="pt-PT"/>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BCA226B9-28CC-4BA5-B4CA-4D106B2196A7}" type="slidenum">
              <a:rPr lang="pt-PT"/>
              <a:pPr>
                <a:defRPr/>
              </a:pPr>
              <a:t>‹#›</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a:defRPr/>
            </a:pPr>
            <a:fld id="{45B9C2CA-C276-4419-88CC-FDBACCE71E1B}" type="datetime1">
              <a:rPr lang="pt-PT" smtClean="0"/>
              <a:t>28-11-2017</a:t>
            </a:fld>
            <a:endParaRPr lang="pt-PT"/>
          </a:p>
        </p:txBody>
      </p:sp>
      <p:sp>
        <p:nvSpPr>
          <p:cNvPr id="3" name="Footer Placeholder 2"/>
          <p:cNvSpPr>
            <a:spLocks noGrp="1"/>
          </p:cNvSpPr>
          <p:nvPr>
            <p:ph type="ftr" sz="quarter" idx="3"/>
          </p:nvPr>
        </p:nvSpPr>
        <p:spPr>
          <a:xfrm>
            <a:off x="914400" y="6172200"/>
            <a:ext cx="3962400" cy="457200"/>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latin typeface="Perpetua" pitchFamily="18" charset="0"/>
              </a:defRPr>
            </a:lvl1pPr>
          </a:lstStyle>
          <a:p>
            <a:pPr>
              <a:defRPr/>
            </a:pPr>
            <a:r>
              <a:rPr lang="pt-PT" smtClean="0"/>
              <a:t>International Financial Markets, ISEG    Paula Albuquerque</a:t>
            </a:r>
            <a:endParaRPr lang="pt-PT"/>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8791AFBB-8948-48D8-9E9E-76EB00C7EF94}" type="slidenum">
              <a:rPr lang="pt-PT"/>
              <a:pPr>
                <a:defRPr/>
              </a:pPr>
              <a:t>‹#›</a:t>
            </a:fld>
            <a:endParaRPr lang="pt-PT"/>
          </a:p>
        </p:txBody>
      </p:sp>
    </p:spTree>
  </p:cSld>
  <p:clrMap bg1="lt1" tx1="dk1" bg2="lt2" tx2="dk2" accent1="accent1" accent2="accent2" accent3="accent3" accent4="accent4" accent5="accent5" accent6="accent6" hlink="hlink" folHlink="folHlink"/>
  <p:sldLayoutIdLst>
    <p:sldLayoutId id="2147484296" r:id="rId1"/>
    <p:sldLayoutId id="2147484287" r:id="rId2"/>
    <p:sldLayoutId id="2147484297" r:id="rId3"/>
    <p:sldLayoutId id="2147484288" r:id="rId4"/>
    <p:sldLayoutId id="2147484289" r:id="rId5"/>
    <p:sldLayoutId id="2147484290" r:id="rId6"/>
    <p:sldLayoutId id="2147484291" r:id="rId7"/>
    <p:sldLayoutId id="2147484298" r:id="rId8"/>
    <p:sldLayoutId id="2147484299" r:id="rId9"/>
    <p:sldLayoutId id="2147484292" r:id="rId10"/>
    <p:sldLayoutId id="2147484293" r:id="rId11"/>
    <p:sldLayoutId id="2147484294" r:id="rId12"/>
    <p:sldLayoutId id="2147484295" r:id="rId13"/>
  </p:sldLayoutIdLst>
  <p:hf hd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BACDD4"/>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8D89A4"/>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8D89A4"/>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28"/>
          <p:cNvSpPr>
            <a:spLocks noGrp="1"/>
          </p:cNvSpPr>
          <p:nvPr>
            <p:ph type="sldNum" sz="quarter" idx="11"/>
          </p:nvPr>
        </p:nvSpPr>
        <p:spPr/>
        <p:txBody>
          <a:bodyPr/>
          <a:lstStyle/>
          <a:p>
            <a:pPr>
              <a:defRPr/>
            </a:pPr>
            <a:fld id="{2D8F91CA-6601-4A65-BA43-A967F1D30027}" type="slidenum">
              <a:rPr lang="pt-PT"/>
              <a:pPr>
                <a:defRPr/>
              </a:pPr>
              <a:t>1</a:t>
            </a:fld>
            <a:endParaRPr lang="pt-PT"/>
          </a:p>
        </p:txBody>
      </p:sp>
      <p:sp>
        <p:nvSpPr>
          <p:cNvPr id="9" name="Slide Number Placeholder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170453FC-958A-4F8F-B4AD-569443C441B2}" type="slidenum">
              <a:rPr lang="pt-PT" sz="1400">
                <a:solidFill>
                  <a:srgbClr val="FFFFFF"/>
                </a:solidFill>
                <a:latin typeface="+mj-lt"/>
                <a:ea typeface="+mj-ea"/>
                <a:cs typeface="+mj-cs"/>
              </a:rPr>
              <a:pPr algn="ctr" fontAlgn="auto">
                <a:spcBef>
                  <a:spcPts val="0"/>
                </a:spcBef>
                <a:spcAft>
                  <a:spcPts val="0"/>
                </a:spcAft>
                <a:defRPr/>
              </a:pPr>
              <a:t>1</a:t>
            </a:fld>
            <a:endParaRPr lang="pt-PT" sz="1400">
              <a:solidFill>
                <a:srgbClr val="FFFFFF"/>
              </a:solidFill>
              <a:latin typeface="+mj-lt"/>
              <a:ea typeface="+mj-ea"/>
              <a:cs typeface="+mj-cs"/>
            </a:endParaRPr>
          </a:p>
        </p:txBody>
      </p:sp>
      <p:sp>
        <p:nvSpPr>
          <p:cNvPr id="8" name="Slide Number Placeholder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1D178B13-9D88-4DFE-BE09-264B104BEAC6}" type="slidenum">
              <a:rPr lang="pt-PT" sz="1400">
                <a:solidFill>
                  <a:srgbClr val="FFFFFF"/>
                </a:solidFill>
                <a:latin typeface="+mj-lt"/>
                <a:ea typeface="+mj-ea"/>
                <a:cs typeface="+mj-cs"/>
              </a:rPr>
              <a:pPr algn="ctr" fontAlgn="auto">
                <a:spcBef>
                  <a:spcPts val="0"/>
                </a:spcBef>
                <a:spcAft>
                  <a:spcPts val="0"/>
                </a:spcAft>
                <a:defRPr/>
              </a:pPr>
              <a:t>1</a:t>
            </a:fld>
            <a:endParaRPr lang="pt-PT" sz="1400">
              <a:solidFill>
                <a:srgbClr val="FFFFFF"/>
              </a:solidFill>
              <a:latin typeface="+mj-lt"/>
              <a:ea typeface="+mj-ea"/>
              <a:cs typeface="+mj-cs"/>
            </a:endParaRPr>
          </a:p>
        </p:txBody>
      </p:sp>
      <p:sp>
        <p:nvSpPr>
          <p:cNvPr id="7" name="Slide Number Placeholder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DEE7B515-4226-4F5A-801D-760B037FDF10}" type="slidenum">
              <a:rPr lang="pt-PT" sz="1400">
                <a:solidFill>
                  <a:srgbClr val="FFFFFF"/>
                </a:solidFill>
                <a:latin typeface="+mj-lt"/>
                <a:ea typeface="+mj-ea"/>
                <a:cs typeface="+mj-cs"/>
              </a:rPr>
              <a:pPr algn="ctr" fontAlgn="auto">
                <a:spcBef>
                  <a:spcPts val="0"/>
                </a:spcBef>
                <a:spcAft>
                  <a:spcPts val="0"/>
                </a:spcAft>
                <a:defRPr/>
              </a:pPr>
              <a:t>1</a:t>
            </a:fld>
            <a:endParaRPr lang="pt-PT" sz="1400">
              <a:solidFill>
                <a:srgbClr val="FFFFFF"/>
              </a:solidFill>
              <a:latin typeface="+mj-lt"/>
              <a:ea typeface="+mj-ea"/>
              <a:cs typeface="+mj-cs"/>
            </a:endParaRPr>
          </a:p>
        </p:txBody>
      </p:sp>
      <p:sp>
        <p:nvSpPr>
          <p:cNvPr id="6150" name="Footer Placeholder 16"/>
          <p:cNvSpPr>
            <a:spLocks noGrp="1"/>
          </p:cNvSpPr>
          <p:nvPr>
            <p:ph type="ftr" sz="quarter" idx="10"/>
          </p:nvPr>
        </p:nvSpPr>
        <p:spPr bwMode="auto">
          <a:noFill/>
          <a:ln>
            <a:miter lim="800000"/>
            <a:headEnd/>
            <a:tailEnd/>
          </a:ln>
        </p:spPr>
        <p:txBody>
          <a:bodyPr/>
          <a:lstStyle/>
          <a:p>
            <a:r>
              <a:rPr lang="pt-PT" smtClean="0"/>
              <a:t>International Financial Markets, ISEG    Paula Albuquerque</a:t>
            </a:r>
            <a:endParaRPr lang="pt-PT" dirty="0" smtClean="0"/>
          </a:p>
        </p:txBody>
      </p:sp>
      <p:sp>
        <p:nvSpPr>
          <p:cNvPr id="5" name="Slide Number Placeholder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8B7533AE-41E6-4F00-BC22-5BD6B0E64B7D}" type="slidenum">
              <a:rPr lang="pt-PT" sz="1400">
                <a:solidFill>
                  <a:srgbClr val="FFFFFF"/>
                </a:solidFill>
                <a:latin typeface="+mj-lt"/>
                <a:ea typeface="+mj-ea"/>
                <a:cs typeface="+mj-cs"/>
              </a:rPr>
              <a:pPr algn="ctr" fontAlgn="auto">
                <a:spcBef>
                  <a:spcPts val="0"/>
                </a:spcBef>
                <a:spcAft>
                  <a:spcPts val="0"/>
                </a:spcAft>
                <a:defRPr/>
              </a:pPr>
              <a:t>1</a:t>
            </a:fld>
            <a:endParaRPr lang="pt-PT" sz="1400">
              <a:solidFill>
                <a:srgbClr val="FFFFFF"/>
              </a:solidFill>
              <a:latin typeface="+mj-lt"/>
              <a:ea typeface="+mj-ea"/>
              <a:cs typeface="+mj-cs"/>
            </a:endParaRPr>
          </a:p>
        </p:txBody>
      </p:sp>
      <p:sp>
        <p:nvSpPr>
          <p:cNvPr id="6152" name="Subtitle 2"/>
          <p:cNvSpPr>
            <a:spLocks noGrp="1"/>
          </p:cNvSpPr>
          <p:nvPr>
            <p:ph type="subTitle" idx="1"/>
          </p:nvPr>
        </p:nvSpPr>
        <p:spPr/>
        <p:txBody>
          <a:bodyPr/>
          <a:lstStyle/>
          <a:p>
            <a:pPr eaLnBrk="1" hangingPunct="1"/>
            <a:r>
              <a:rPr lang="pt-PT" dirty="0" smtClean="0"/>
              <a:t>28th  </a:t>
            </a:r>
            <a:r>
              <a:rPr lang="pt-PT" dirty="0" err="1" smtClean="0"/>
              <a:t>November</a:t>
            </a:r>
            <a:r>
              <a:rPr lang="pt-PT" dirty="0" smtClean="0"/>
              <a:t> 2017</a:t>
            </a:r>
            <a:endParaRPr lang="pt-PT" dirty="0" smtClean="0"/>
          </a:p>
        </p:txBody>
      </p:sp>
      <p:sp>
        <p:nvSpPr>
          <p:cNvPr id="6153" name="Title 1"/>
          <p:cNvSpPr>
            <a:spLocks noGrp="1"/>
          </p:cNvSpPr>
          <p:nvPr>
            <p:ph type="ctrTitle"/>
          </p:nvPr>
        </p:nvSpPr>
        <p:spPr>
          <a:xfrm>
            <a:off x="457200" y="1506538"/>
            <a:ext cx="8229600" cy="1470025"/>
          </a:xfrm>
        </p:spPr>
        <p:txBody>
          <a:bodyPr/>
          <a:lstStyle/>
          <a:p>
            <a:pPr eaLnBrk="1" hangingPunct="1"/>
            <a:r>
              <a:rPr lang="pt-PT" dirty="0" smtClean="0"/>
              <a:t>11th </a:t>
            </a:r>
            <a:r>
              <a:rPr lang="pt-PT" dirty="0" err="1" smtClean="0"/>
              <a:t>session</a:t>
            </a:r>
            <a:r>
              <a:rPr lang="pt-PT" dirty="0" smtClean="0"/>
              <a:t> </a:t>
            </a:r>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96A71470-ED7B-45F5-BF31-A5D8D988F514}" type="slidenum">
              <a:rPr lang="pt-PT" sz="1400">
                <a:solidFill>
                  <a:srgbClr val="FFFFFF"/>
                </a:solidFill>
                <a:latin typeface="+mj-lt"/>
                <a:ea typeface="+mj-ea"/>
                <a:cs typeface="+mj-cs"/>
              </a:rPr>
              <a:pPr algn="ctr" fontAlgn="auto">
                <a:spcBef>
                  <a:spcPts val="0"/>
                </a:spcBef>
                <a:spcAft>
                  <a:spcPts val="0"/>
                </a:spcAft>
                <a:defRPr/>
              </a:pPr>
              <a:t>1</a:t>
            </a:fld>
            <a:endParaRPr lang="pt-PT" sz="140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2"/>
          <p:cNvSpPr>
            <a:spLocks noGrp="1"/>
          </p:cNvSpPr>
          <p:nvPr>
            <p:ph type="sldNum" sz="quarter" idx="12"/>
          </p:nvPr>
        </p:nvSpPr>
        <p:spPr/>
        <p:txBody>
          <a:bodyPr/>
          <a:lstStyle/>
          <a:p>
            <a:pPr>
              <a:defRPr/>
            </a:pPr>
            <a:fld id="{2C7CAEF1-F0EB-45FC-823A-DD654468A368}" type="slidenum">
              <a:rPr lang="pt-PT"/>
              <a:pPr>
                <a:defRPr/>
              </a:pPr>
              <a:t>10</a:t>
            </a:fld>
            <a:endParaRPr lang="pt-PT"/>
          </a:p>
        </p:txBody>
      </p:sp>
      <p:sp>
        <p:nvSpPr>
          <p:cNvPr id="3" name="Slide Number Placeholder 22"/>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B02A18F0-922E-430F-9B9C-FF8965D20F30}" type="slidenum">
              <a:rPr lang="pt-PT" sz="1400">
                <a:solidFill>
                  <a:srgbClr val="FFFFFF"/>
                </a:solidFill>
                <a:latin typeface="+mj-lt"/>
                <a:ea typeface="+mj-ea"/>
                <a:cs typeface="+mj-cs"/>
              </a:rPr>
              <a:pPr algn="ctr" fontAlgn="auto">
                <a:spcBef>
                  <a:spcPts val="0"/>
                </a:spcBef>
                <a:spcAft>
                  <a:spcPts val="0"/>
                </a:spcAft>
                <a:defRPr/>
              </a:pPr>
              <a:t>10</a:t>
            </a:fld>
            <a:endParaRPr lang="pt-PT" sz="1400">
              <a:solidFill>
                <a:srgbClr val="FFFFFF"/>
              </a:solidFill>
              <a:latin typeface="+mj-lt"/>
              <a:ea typeface="+mj-ea"/>
              <a:cs typeface="+mj-cs"/>
            </a:endParaRPr>
          </a:p>
        </p:txBody>
      </p:sp>
      <p:sp>
        <p:nvSpPr>
          <p:cNvPr id="27652" name="Rectangle 3"/>
          <p:cNvSpPr>
            <a:spLocks noGrp="1"/>
          </p:cNvSpPr>
          <p:nvPr>
            <p:ph type="body" idx="1"/>
          </p:nvPr>
        </p:nvSpPr>
        <p:spPr>
          <a:xfrm>
            <a:off x="914400" y="332656"/>
            <a:ext cx="7772400" cy="5760640"/>
          </a:xfrm>
        </p:spPr>
        <p:txBody>
          <a:bodyPr/>
          <a:lstStyle/>
          <a:p>
            <a:pPr>
              <a:spcBef>
                <a:spcPts val="1800"/>
              </a:spcBef>
            </a:pPr>
            <a:r>
              <a:rPr lang="en-US" dirty="0" smtClean="0"/>
              <a:t>Empirical Evidence</a:t>
            </a:r>
          </a:p>
          <a:p>
            <a:pPr lvl="1">
              <a:spcBef>
                <a:spcPts val="1200"/>
              </a:spcBef>
            </a:pPr>
            <a:r>
              <a:rPr lang="en-US" sz="2200" dirty="0"/>
              <a:t>In traditional macro models, the order flow has no role. The expectations about the foreign exchange rate are influenced by the  arrival of information and the price is automatically adjusted with no need for transactions.</a:t>
            </a:r>
          </a:p>
          <a:p>
            <a:pPr lvl="1">
              <a:spcBef>
                <a:spcPts val="1200"/>
              </a:spcBef>
            </a:pPr>
            <a:r>
              <a:rPr lang="en-US" sz="2200" dirty="0"/>
              <a:t>However, about  2/3 of the influence of news on the foreign exchange rates and on  volatility runs through the order flow.</a:t>
            </a:r>
          </a:p>
          <a:p>
            <a:pPr lvl="1">
              <a:spcBef>
                <a:spcPts val="1200"/>
              </a:spcBef>
            </a:pPr>
            <a:r>
              <a:rPr lang="en-US" sz="2200" dirty="0" smtClean="0"/>
              <a:t>Difficulties</a:t>
            </a:r>
          </a:p>
          <a:p>
            <a:pPr lvl="2">
              <a:spcBef>
                <a:spcPts val="600"/>
              </a:spcBef>
            </a:pPr>
            <a:r>
              <a:rPr lang="en-US" sz="1900" dirty="0" smtClean="0"/>
              <a:t>Availability of order flow data for considerable time spans and covering several dealers.</a:t>
            </a:r>
          </a:p>
          <a:p>
            <a:pPr lvl="2">
              <a:spcBef>
                <a:spcPts val="600"/>
              </a:spcBef>
            </a:pPr>
            <a:r>
              <a:rPr lang="en-US" sz="1900" dirty="0" smtClean="0"/>
              <a:t>Availability of data for customer order flow.</a:t>
            </a:r>
          </a:p>
          <a:p>
            <a:pPr lvl="2">
              <a:spcBef>
                <a:spcPts val="600"/>
              </a:spcBef>
            </a:pPr>
            <a:r>
              <a:rPr lang="en-US" sz="1900" dirty="0" smtClean="0"/>
              <a:t>Customer trading: decentralized, no electronic platform, confidential data.</a:t>
            </a:r>
          </a:p>
          <a:p>
            <a:pPr lvl="2">
              <a:spcBef>
                <a:spcPts val="600"/>
              </a:spcBef>
            </a:pPr>
            <a:r>
              <a:rPr lang="en-US" sz="1900" dirty="0" smtClean="0"/>
              <a:t>Possibility of reverse causality: returns driving order flow. Some studies have controlled for this feedback (Evans and Lyons 2005, </a:t>
            </a:r>
            <a:r>
              <a:rPr lang="en-US" sz="1900" dirty="0" err="1" smtClean="0"/>
              <a:t>Daniélsson</a:t>
            </a:r>
            <a:r>
              <a:rPr lang="en-US" sz="1900" dirty="0" smtClean="0"/>
              <a:t> and Love 2005)</a:t>
            </a:r>
          </a:p>
        </p:txBody>
      </p:sp>
      <p:sp>
        <p:nvSpPr>
          <p:cNvPr id="2" name="Footer Placeholder 1"/>
          <p:cNvSpPr>
            <a:spLocks noGrp="1"/>
          </p:cNvSpPr>
          <p:nvPr>
            <p:ph type="ftr" sz="quarter" idx="11"/>
          </p:nvPr>
        </p:nvSpPr>
        <p:spPr>
          <a:xfrm>
            <a:off x="4724400" y="6093296"/>
            <a:ext cx="3962400" cy="457200"/>
          </a:xfrm>
        </p:spPr>
        <p:txBody>
          <a:bodyPr/>
          <a:lstStyle/>
          <a:p>
            <a:pPr>
              <a:defRPr/>
            </a:pPr>
            <a:r>
              <a:rPr lang="pt-PT" dirty="0" err="1" smtClean="0"/>
              <a:t>International</a:t>
            </a:r>
            <a:r>
              <a:rPr lang="pt-PT" dirty="0" smtClean="0"/>
              <a:t> Financial </a:t>
            </a:r>
            <a:r>
              <a:rPr lang="pt-PT" dirty="0" err="1" smtClean="0"/>
              <a:t>Markets</a:t>
            </a:r>
            <a:r>
              <a:rPr lang="pt-PT" dirty="0" smtClean="0"/>
              <a:t>, ISEG    Paula Albuquerque</a:t>
            </a:r>
            <a:endParaRPr lang="pt-PT"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sz="quarter" idx="1"/>
          </p:nvPr>
        </p:nvSpPr>
        <p:spPr>
          <a:xfrm>
            <a:off x="914400" y="332656"/>
            <a:ext cx="7772400" cy="5687144"/>
          </a:xfrm>
        </p:spPr>
        <p:txBody>
          <a:bodyPr/>
          <a:lstStyle/>
          <a:p>
            <a:r>
              <a:rPr lang="en-US" dirty="0"/>
              <a:t>Empirical Evidence</a:t>
            </a:r>
          </a:p>
          <a:p>
            <a:pPr lvl="1"/>
            <a:r>
              <a:rPr lang="pt-PT" dirty="0" err="1" smtClean="0"/>
              <a:t>Potential</a:t>
            </a:r>
            <a:r>
              <a:rPr lang="pt-PT" dirty="0" smtClean="0"/>
              <a:t> </a:t>
            </a:r>
            <a:r>
              <a:rPr lang="pt-PT" dirty="0" err="1" smtClean="0"/>
              <a:t>explanation</a:t>
            </a:r>
            <a:r>
              <a:rPr lang="pt-PT" dirty="0" smtClean="0"/>
              <a:t> </a:t>
            </a:r>
            <a:r>
              <a:rPr lang="pt-PT" dirty="0" err="1" smtClean="0"/>
              <a:t>of</a:t>
            </a:r>
            <a:r>
              <a:rPr lang="pt-PT" dirty="0" smtClean="0"/>
              <a:t> </a:t>
            </a:r>
            <a:r>
              <a:rPr lang="pt-PT" dirty="0" err="1" smtClean="0"/>
              <a:t>the</a:t>
            </a:r>
            <a:r>
              <a:rPr lang="pt-PT" dirty="0" smtClean="0"/>
              <a:t> </a:t>
            </a:r>
            <a:r>
              <a:rPr lang="pt-PT" dirty="0" err="1" smtClean="0"/>
              <a:t>better</a:t>
            </a:r>
            <a:r>
              <a:rPr lang="pt-PT" dirty="0" smtClean="0"/>
              <a:t> </a:t>
            </a:r>
            <a:r>
              <a:rPr lang="pt-PT" dirty="0" err="1" smtClean="0"/>
              <a:t>explanatory</a:t>
            </a:r>
            <a:r>
              <a:rPr lang="pt-PT" dirty="0" smtClean="0"/>
              <a:t> </a:t>
            </a:r>
            <a:r>
              <a:rPr lang="pt-PT" dirty="0" err="1" smtClean="0"/>
              <a:t>power</a:t>
            </a:r>
            <a:r>
              <a:rPr lang="pt-PT" dirty="0" smtClean="0"/>
              <a:t> </a:t>
            </a:r>
            <a:r>
              <a:rPr lang="pt-PT" dirty="0" err="1" smtClean="0"/>
              <a:t>of</a:t>
            </a:r>
            <a:r>
              <a:rPr lang="pt-PT" dirty="0" smtClean="0"/>
              <a:t> </a:t>
            </a:r>
            <a:r>
              <a:rPr lang="pt-PT" dirty="0" err="1" smtClean="0"/>
              <a:t>the</a:t>
            </a:r>
            <a:r>
              <a:rPr lang="pt-PT" dirty="0" smtClean="0"/>
              <a:t> </a:t>
            </a:r>
            <a:r>
              <a:rPr lang="pt-PT" dirty="0" err="1" smtClean="0"/>
              <a:t>order</a:t>
            </a:r>
            <a:r>
              <a:rPr lang="pt-PT" dirty="0" smtClean="0"/>
              <a:t> </a:t>
            </a:r>
            <a:r>
              <a:rPr lang="pt-PT" dirty="0" err="1" smtClean="0"/>
              <a:t>flow</a:t>
            </a:r>
            <a:r>
              <a:rPr lang="pt-PT" dirty="0" smtClean="0"/>
              <a:t> </a:t>
            </a:r>
            <a:r>
              <a:rPr lang="pt-PT" dirty="0" err="1" smtClean="0"/>
              <a:t>models</a:t>
            </a:r>
            <a:r>
              <a:rPr lang="pt-PT" dirty="0" smtClean="0"/>
              <a:t> </a:t>
            </a:r>
            <a:r>
              <a:rPr lang="pt-PT" dirty="0" err="1" smtClean="0"/>
              <a:t>compared</a:t>
            </a:r>
            <a:r>
              <a:rPr lang="pt-PT" dirty="0" smtClean="0"/>
              <a:t> to </a:t>
            </a:r>
            <a:r>
              <a:rPr lang="pt-PT" dirty="0" err="1" smtClean="0"/>
              <a:t>the</a:t>
            </a:r>
            <a:r>
              <a:rPr lang="pt-PT" dirty="0" smtClean="0"/>
              <a:t> </a:t>
            </a:r>
            <a:r>
              <a:rPr lang="pt-PT" dirty="0" err="1" smtClean="0"/>
              <a:t>ones</a:t>
            </a:r>
            <a:r>
              <a:rPr lang="pt-PT" dirty="0" smtClean="0"/>
              <a:t> </a:t>
            </a:r>
            <a:r>
              <a:rPr lang="pt-PT" dirty="0" err="1" smtClean="0"/>
              <a:t>based</a:t>
            </a:r>
            <a:r>
              <a:rPr lang="pt-PT" dirty="0" smtClean="0"/>
              <a:t> </a:t>
            </a:r>
            <a:r>
              <a:rPr lang="pt-PT" dirty="0" err="1" smtClean="0"/>
              <a:t>on</a:t>
            </a:r>
            <a:r>
              <a:rPr lang="pt-PT" dirty="0" smtClean="0"/>
              <a:t> macro </a:t>
            </a:r>
            <a:r>
              <a:rPr lang="pt-PT" dirty="0" err="1" smtClean="0"/>
              <a:t>variables</a:t>
            </a:r>
            <a:r>
              <a:rPr lang="pt-PT" dirty="0" smtClean="0"/>
              <a:t>:</a:t>
            </a:r>
          </a:p>
          <a:p>
            <a:pPr lvl="2"/>
            <a:r>
              <a:rPr lang="pt-PT" dirty="0" smtClean="0"/>
              <a:t>In Exchange rate </a:t>
            </a:r>
            <a:r>
              <a:rPr lang="pt-PT" dirty="0" err="1" smtClean="0"/>
              <a:t>models</a:t>
            </a:r>
            <a:r>
              <a:rPr lang="pt-PT" dirty="0" smtClean="0"/>
              <a:t> </a:t>
            </a:r>
            <a:r>
              <a:rPr lang="pt-PT" dirty="0" err="1" smtClean="0"/>
              <a:t>expectations</a:t>
            </a:r>
            <a:r>
              <a:rPr lang="pt-PT" dirty="0" smtClean="0"/>
              <a:t> </a:t>
            </a:r>
            <a:r>
              <a:rPr lang="pt-PT" dirty="0" err="1" smtClean="0"/>
              <a:t>of</a:t>
            </a:r>
            <a:r>
              <a:rPr lang="pt-PT" dirty="0" smtClean="0"/>
              <a:t> macro </a:t>
            </a:r>
            <a:r>
              <a:rPr lang="pt-PT" dirty="0" err="1" smtClean="0"/>
              <a:t>variables</a:t>
            </a:r>
            <a:r>
              <a:rPr lang="pt-PT" dirty="0" smtClean="0"/>
              <a:t> </a:t>
            </a:r>
            <a:r>
              <a:rPr lang="pt-PT" dirty="0" err="1" smtClean="0"/>
              <a:t>cannot</a:t>
            </a:r>
            <a:r>
              <a:rPr lang="pt-PT" dirty="0" smtClean="0"/>
              <a:t> </a:t>
            </a:r>
            <a:r>
              <a:rPr lang="pt-PT" dirty="0" err="1" smtClean="0"/>
              <a:t>be</a:t>
            </a:r>
            <a:r>
              <a:rPr lang="pt-PT" dirty="0" smtClean="0"/>
              <a:t> </a:t>
            </a:r>
            <a:r>
              <a:rPr lang="pt-PT" dirty="0" err="1" smtClean="0"/>
              <a:t>measured</a:t>
            </a:r>
            <a:r>
              <a:rPr lang="pt-PT" dirty="0" smtClean="0"/>
              <a:t> </a:t>
            </a:r>
            <a:r>
              <a:rPr lang="pt-PT" dirty="0" err="1" smtClean="0"/>
              <a:t>accurately</a:t>
            </a:r>
            <a:r>
              <a:rPr lang="pt-PT" dirty="0" smtClean="0"/>
              <a:t>. </a:t>
            </a:r>
            <a:r>
              <a:rPr lang="pt-PT" dirty="0" err="1" smtClean="0"/>
              <a:t>The</a:t>
            </a:r>
            <a:r>
              <a:rPr lang="pt-PT" dirty="0" smtClean="0"/>
              <a:t> </a:t>
            </a:r>
            <a:r>
              <a:rPr lang="pt-PT" dirty="0" err="1" smtClean="0"/>
              <a:t>order</a:t>
            </a:r>
            <a:r>
              <a:rPr lang="pt-PT" dirty="0" smtClean="0"/>
              <a:t> </a:t>
            </a:r>
            <a:r>
              <a:rPr lang="pt-PT" dirty="0" err="1" smtClean="0"/>
              <a:t>flow</a:t>
            </a:r>
            <a:r>
              <a:rPr lang="pt-PT" dirty="0" smtClean="0"/>
              <a:t> </a:t>
            </a:r>
            <a:r>
              <a:rPr lang="pt-PT" dirty="0" err="1" smtClean="0"/>
              <a:t>may</a:t>
            </a:r>
            <a:r>
              <a:rPr lang="pt-PT" dirty="0" smtClean="0"/>
              <a:t> </a:t>
            </a:r>
            <a:r>
              <a:rPr lang="pt-PT" dirty="0" err="1" smtClean="0"/>
              <a:t>be</a:t>
            </a:r>
            <a:r>
              <a:rPr lang="pt-PT" dirty="0" smtClean="0"/>
              <a:t> a </a:t>
            </a:r>
            <a:r>
              <a:rPr lang="pt-PT" dirty="0" err="1" smtClean="0"/>
              <a:t>better</a:t>
            </a:r>
            <a:r>
              <a:rPr lang="pt-PT" dirty="0" smtClean="0"/>
              <a:t> </a:t>
            </a:r>
            <a:r>
              <a:rPr lang="pt-PT" dirty="0" err="1" smtClean="0"/>
              <a:t>translation</a:t>
            </a:r>
            <a:r>
              <a:rPr lang="pt-PT" dirty="0" smtClean="0"/>
              <a:t> </a:t>
            </a:r>
            <a:r>
              <a:rPr lang="pt-PT" dirty="0" err="1" smtClean="0"/>
              <a:t>of</a:t>
            </a:r>
            <a:r>
              <a:rPr lang="pt-PT" dirty="0" smtClean="0"/>
              <a:t> </a:t>
            </a:r>
            <a:r>
              <a:rPr lang="pt-PT" dirty="0" err="1" smtClean="0"/>
              <a:t>the</a:t>
            </a:r>
            <a:r>
              <a:rPr lang="pt-PT" dirty="0" smtClean="0"/>
              <a:t> </a:t>
            </a:r>
            <a:r>
              <a:rPr lang="pt-PT" dirty="0" err="1" smtClean="0"/>
              <a:t>expectations</a:t>
            </a:r>
            <a:r>
              <a:rPr lang="pt-PT" dirty="0" smtClean="0"/>
              <a:t>.</a:t>
            </a:r>
          </a:p>
          <a:p>
            <a:pPr lvl="2"/>
            <a:endParaRPr lang="pt-PT" dirty="0"/>
          </a:p>
        </p:txBody>
      </p:sp>
      <p:sp>
        <p:nvSpPr>
          <p:cNvPr id="4" name="Marcador de Posição do Rodapé 3"/>
          <p:cNvSpPr>
            <a:spLocks noGrp="1"/>
          </p:cNvSpPr>
          <p:nvPr>
            <p:ph type="ftr" sz="quarter" idx="11"/>
          </p:nvPr>
        </p:nvSpPr>
        <p:spPr/>
        <p:txBody>
          <a:bodyPr/>
          <a:lstStyle/>
          <a:p>
            <a:pPr>
              <a:defRPr/>
            </a:pPr>
            <a:r>
              <a:rPr lang="pt-PT" smtClean="0"/>
              <a:t>International Financial Markets, ISEG    Paula Albuquerque</a:t>
            </a:r>
            <a:endParaRPr lang="pt-PT"/>
          </a:p>
        </p:txBody>
      </p:sp>
      <p:sp>
        <p:nvSpPr>
          <p:cNvPr id="5" name="Marcador de Posição do Número do Diapositivo 4"/>
          <p:cNvSpPr>
            <a:spLocks noGrp="1"/>
          </p:cNvSpPr>
          <p:nvPr>
            <p:ph type="sldNum" sz="quarter" idx="12"/>
          </p:nvPr>
        </p:nvSpPr>
        <p:spPr/>
        <p:txBody>
          <a:bodyPr/>
          <a:lstStyle/>
          <a:p>
            <a:pPr>
              <a:defRPr/>
            </a:pPr>
            <a:fld id="{F186B044-F886-4159-9C95-B3F553DC6729}" type="slidenum">
              <a:rPr lang="pt-PT" smtClean="0"/>
              <a:pPr>
                <a:defRPr/>
              </a:pPr>
              <a:t>11</a:t>
            </a:fld>
            <a:endParaRPr lang="pt-PT"/>
          </a:p>
        </p:txBody>
      </p:sp>
    </p:spTree>
    <p:extLst>
      <p:ext uri="{BB962C8B-B14F-4D97-AF65-F5344CB8AC3E}">
        <p14:creationId xmlns:p14="http://schemas.microsoft.com/office/powerpoint/2010/main" val="1363878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06090"/>
          </a:xfrm>
        </p:spPr>
        <p:txBody>
          <a:bodyPr/>
          <a:lstStyle/>
          <a:p>
            <a:r>
              <a:rPr lang="en-US" sz="2800" dirty="0" smtClean="0">
                <a:latin typeface="Baskerville Old Face" pitchFamily="18" charset="0"/>
              </a:rPr>
              <a:t>VOLUME</a:t>
            </a:r>
            <a:endParaRPr lang="pt-PT" sz="2800" dirty="0"/>
          </a:p>
        </p:txBody>
      </p:sp>
      <p:sp>
        <p:nvSpPr>
          <p:cNvPr id="3" name="Content Placeholder 2"/>
          <p:cNvSpPr>
            <a:spLocks noGrp="1"/>
          </p:cNvSpPr>
          <p:nvPr>
            <p:ph sz="quarter" idx="1"/>
          </p:nvPr>
        </p:nvSpPr>
        <p:spPr>
          <a:xfrm>
            <a:off x="914400" y="836712"/>
            <a:ext cx="7772400" cy="4823048"/>
          </a:xfrm>
        </p:spPr>
        <p:txBody>
          <a:bodyPr/>
          <a:lstStyle/>
          <a:p>
            <a:r>
              <a:rPr lang="pt-PT" u="sng" dirty="0" err="1"/>
              <a:t>Event-uncertainty</a:t>
            </a:r>
            <a:r>
              <a:rPr lang="pt-PT" u="sng" dirty="0"/>
              <a:t> </a:t>
            </a:r>
            <a:r>
              <a:rPr lang="pt-PT" u="sng" dirty="0" err="1"/>
              <a:t>view</a:t>
            </a:r>
            <a:r>
              <a:rPr lang="pt-PT" dirty="0"/>
              <a:t>- </a:t>
            </a:r>
          </a:p>
          <a:p>
            <a:pPr lvl="1">
              <a:spcAft>
                <a:spcPts val="600"/>
              </a:spcAft>
            </a:pPr>
            <a:r>
              <a:rPr lang="pt-PT" dirty="0"/>
              <a:t>Some </a:t>
            </a:r>
            <a:r>
              <a:rPr lang="pt-PT" dirty="0" err="1"/>
              <a:t>probability</a:t>
            </a:r>
            <a:r>
              <a:rPr lang="pt-PT" dirty="0"/>
              <a:t> </a:t>
            </a:r>
            <a:r>
              <a:rPr lang="pt-PT" i="1" dirty="0"/>
              <a:t>p</a:t>
            </a:r>
            <a:r>
              <a:rPr lang="pt-PT" dirty="0"/>
              <a:t> </a:t>
            </a:r>
            <a:r>
              <a:rPr lang="pt-PT" dirty="0" err="1"/>
              <a:t>that</a:t>
            </a:r>
            <a:r>
              <a:rPr lang="pt-PT" dirty="0"/>
              <a:t> </a:t>
            </a:r>
            <a:r>
              <a:rPr lang="pt-PT" dirty="0" err="1"/>
              <a:t>new</a:t>
            </a:r>
            <a:r>
              <a:rPr lang="pt-PT" dirty="0"/>
              <a:t> </a:t>
            </a:r>
            <a:r>
              <a:rPr lang="pt-PT" dirty="0" err="1"/>
              <a:t>information</a:t>
            </a:r>
            <a:r>
              <a:rPr lang="pt-PT" dirty="0"/>
              <a:t> </a:t>
            </a:r>
            <a:r>
              <a:rPr lang="pt-PT" dirty="0" err="1"/>
              <a:t>exists</a:t>
            </a:r>
            <a:r>
              <a:rPr lang="pt-PT" dirty="0"/>
              <a:t>; </a:t>
            </a:r>
          </a:p>
          <a:p>
            <a:pPr lvl="1">
              <a:spcAft>
                <a:spcPts val="600"/>
              </a:spcAft>
            </a:pPr>
            <a:r>
              <a:rPr lang="pt-PT" dirty="0" err="1"/>
              <a:t>If</a:t>
            </a:r>
            <a:r>
              <a:rPr lang="pt-PT" dirty="0"/>
              <a:t> </a:t>
            </a:r>
            <a:r>
              <a:rPr lang="pt-PT" dirty="0" err="1"/>
              <a:t>there</a:t>
            </a:r>
            <a:r>
              <a:rPr lang="pt-PT" dirty="0"/>
              <a:t> </a:t>
            </a:r>
            <a:r>
              <a:rPr lang="pt-PT" dirty="0" err="1"/>
              <a:t>is</a:t>
            </a:r>
            <a:r>
              <a:rPr lang="pt-PT" dirty="0"/>
              <a:t> </a:t>
            </a:r>
            <a:r>
              <a:rPr lang="pt-PT" dirty="0" err="1"/>
              <a:t>new</a:t>
            </a:r>
            <a:r>
              <a:rPr lang="pt-PT" dirty="0"/>
              <a:t> </a:t>
            </a:r>
            <a:r>
              <a:rPr lang="pt-PT" dirty="0" err="1"/>
              <a:t>information</a:t>
            </a:r>
            <a:r>
              <a:rPr lang="pt-PT" dirty="0"/>
              <a:t>, </a:t>
            </a:r>
            <a:r>
              <a:rPr lang="pt-PT" dirty="0" err="1"/>
              <a:t>with</a:t>
            </a:r>
            <a:r>
              <a:rPr lang="pt-PT" dirty="0"/>
              <a:t> </a:t>
            </a:r>
            <a:r>
              <a:rPr lang="pt-PT" dirty="0" err="1"/>
              <a:t>probability</a:t>
            </a:r>
            <a:r>
              <a:rPr lang="pt-PT" dirty="0"/>
              <a:t> </a:t>
            </a:r>
            <a:r>
              <a:rPr lang="pt-PT" i="1" dirty="0"/>
              <a:t>q</a:t>
            </a:r>
            <a:r>
              <a:rPr lang="pt-PT" dirty="0"/>
              <a:t>, </a:t>
            </a:r>
            <a:r>
              <a:rPr lang="pt-PT" dirty="0" err="1"/>
              <a:t>the</a:t>
            </a:r>
            <a:r>
              <a:rPr lang="pt-PT" dirty="0"/>
              <a:t> </a:t>
            </a:r>
            <a:r>
              <a:rPr lang="pt-PT" dirty="0" err="1"/>
              <a:t>informed</a:t>
            </a:r>
            <a:r>
              <a:rPr lang="pt-PT" dirty="0"/>
              <a:t> </a:t>
            </a:r>
            <a:r>
              <a:rPr lang="pt-PT" dirty="0" err="1"/>
              <a:t>trader</a:t>
            </a:r>
            <a:r>
              <a:rPr lang="pt-PT" dirty="0"/>
              <a:t> </a:t>
            </a:r>
            <a:r>
              <a:rPr lang="pt-PT" dirty="0" err="1"/>
              <a:t>knows</a:t>
            </a:r>
            <a:r>
              <a:rPr lang="pt-PT" dirty="0"/>
              <a:t> </a:t>
            </a:r>
            <a:r>
              <a:rPr lang="pt-PT" dirty="0" err="1"/>
              <a:t>the</a:t>
            </a:r>
            <a:r>
              <a:rPr lang="pt-PT" dirty="0"/>
              <a:t> </a:t>
            </a:r>
            <a:r>
              <a:rPr lang="pt-PT" dirty="0" err="1"/>
              <a:t>price</a:t>
            </a:r>
            <a:r>
              <a:rPr lang="pt-PT" dirty="0"/>
              <a:t> </a:t>
            </a:r>
            <a:r>
              <a:rPr lang="pt-PT" dirty="0" err="1"/>
              <a:t>will</a:t>
            </a:r>
            <a:r>
              <a:rPr lang="pt-PT" dirty="0"/>
              <a:t> </a:t>
            </a:r>
            <a:r>
              <a:rPr lang="pt-PT" dirty="0" err="1"/>
              <a:t>increase</a:t>
            </a:r>
            <a:r>
              <a:rPr lang="pt-PT" dirty="0"/>
              <a:t>; </a:t>
            </a:r>
            <a:r>
              <a:rPr lang="pt-PT" dirty="0" err="1"/>
              <a:t>with</a:t>
            </a:r>
            <a:r>
              <a:rPr lang="pt-PT" dirty="0"/>
              <a:t> </a:t>
            </a:r>
            <a:r>
              <a:rPr lang="pt-PT" dirty="0" err="1"/>
              <a:t>probability</a:t>
            </a:r>
            <a:r>
              <a:rPr lang="pt-PT" dirty="0"/>
              <a:t> (1-</a:t>
            </a:r>
            <a:r>
              <a:rPr lang="pt-PT" i="1" dirty="0"/>
              <a:t>q</a:t>
            </a:r>
            <a:r>
              <a:rPr lang="pt-PT" dirty="0"/>
              <a:t>) </a:t>
            </a:r>
            <a:r>
              <a:rPr lang="pt-PT" dirty="0" err="1"/>
              <a:t>it</a:t>
            </a:r>
            <a:r>
              <a:rPr lang="pt-PT" dirty="0"/>
              <a:t> </a:t>
            </a:r>
            <a:r>
              <a:rPr lang="pt-PT" dirty="0" err="1"/>
              <a:t>will</a:t>
            </a:r>
            <a:r>
              <a:rPr lang="pt-PT" dirty="0"/>
              <a:t> </a:t>
            </a:r>
            <a:r>
              <a:rPr lang="pt-PT" dirty="0" err="1"/>
              <a:t>decrease</a:t>
            </a:r>
            <a:r>
              <a:rPr lang="pt-PT" dirty="0"/>
              <a:t>.</a:t>
            </a:r>
          </a:p>
          <a:p>
            <a:pPr lvl="1">
              <a:spcAft>
                <a:spcPts val="600"/>
              </a:spcAft>
            </a:pPr>
            <a:r>
              <a:rPr lang="pt-PT" dirty="0" err="1"/>
              <a:t>If</a:t>
            </a:r>
            <a:r>
              <a:rPr lang="pt-PT" dirty="0"/>
              <a:t> </a:t>
            </a:r>
            <a:r>
              <a:rPr lang="pt-PT" dirty="0" err="1"/>
              <a:t>there</a:t>
            </a:r>
            <a:r>
              <a:rPr lang="pt-PT" dirty="0"/>
              <a:t> </a:t>
            </a:r>
            <a:r>
              <a:rPr lang="pt-PT" dirty="0" err="1"/>
              <a:t>is</a:t>
            </a:r>
            <a:r>
              <a:rPr lang="pt-PT" dirty="0"/>
              <a:t> no </a:t>
            </a:r>
            <a:r>
              <a:rPr lang="pt-PT" dirty="0" err="1"/>
              <a:t>trade</a:t>
            </a:r>
            <a:r>
              <a:rPr lang="pt-PT" dirty="0"/>
              <a:t> </a:t>
            </a:r>
            <a:r>
              <a:rPr lang="pt-PT" dirty="0" err="1"/>
              <a:t>at</a:t>
            </a:r>
            <a:r>
              <a:rPr lang="pt-PT" dirty="0"/>
              <a:t> time </a:t>
            </a:r>
            <a:r>
              <a:rPr lang="pt-PT" i="1" dirty="0"/>
              <a:t>t, </a:t>
            </a:r>
            <a:r>
              <a:rPr lang="pt-PT" dirty="0" err="1"/>
              <a:t>the</a:t>
            </a:r>
            <a:r>
              <a:rPr lang="pt-PT" dirty="0"/>
              <a:t> dealer </a:t>
            </a:r>
            <a:r>
              <a:rPr lang="pt-PT" dirty="0" err="1"/>
              <a:t>decreases</a:t>
            </a:r>
            <a:r>
              <a:rPr lang="pt-PT" dirty="0"/>
              <a:t> </a:t>
            </a:r>
            <a:r>
              <a:rPr lang="pt-PT" dirty="0" err="1"/>
              <a:t>the</a:t>
            </a:r>
            <a:r>
              <a:rPr lang="pt-PT" dirty="0"/>
              <a:t> </a:t>
            </a:r>
            <a:r>
              <a:rPr lang="pt-PT" dirty="0" err="1"/>
              <a:t>probability</a:t>
            </a:r>
            <a:r>
              <a:rPr lang="pt-PT" dirty="0"/>
              <a:t> </a:t>
            </a:r>
            <a:r>
              <a:rPr lang="pt-PT" dirty="0" err="1"/>
              <a:t>of</a:t>
            </a:r>
            <a:r>
              <a:rPr lang="pt-PT" dirty="0"/>
              <a:t> </a:t>
            </a:r>
            <a:r>
              <a:rPr lang="pt-PT" dirty="0" err="1"/>
              <a:t>news</a:t>
            </a:r>
            <a:r>
              <a:rPr lang="pt-PT" dirty="0"/>
              <a:t> </a:t>
            </a:r>
            <a:r>
              <a:rPr lang="pt-PT" dirty="0" err="1"/>
              <a:t>having</a:t>
            </a:r>
            <a:r>
              <a:rPr lang="pt-PT" dirty="0"/>
              <a:t> </a:t>
            </a:r>
            <a:r>
              <a:rPr lang="pt-PT" dirty="0" err="1"/>
              <a:t>occurred</a:t>
            </a:r>
            <a:r>
              <a:rPr lang="pt-PT" dirty="0"/>
              <a:t>. </a:t>
            </a:r>
            <a:r>
              <a:rPr lang="pt-PT" dirty="0">
                <a:sym typeface="Wingdings" panose="05000000000000000000" pitchFamily="2" charset="2"/>
              </a:rPr>
              <a:t> times </a:t>
            </a:r>
            <a:r>
              <a:rPr lang="pt-PT" dirty="0" err="1">
                <a:sym typeface="Wingdings" panose="05000000000000000000" pitchFamily="2" charset="2"/>
              </a:rPr>
              <a:t>of</a:t>
            </a:r>
            <a:r>
              <a:rPr lang="pt-PT" dirty="0">
                <a:sym typeface="Wingdings" panose="05000000000000000000" pitchFamily="2" charset="2"/>
              </a:rPr>
              <a:t> </a:t>
            </a:r>
            <a:r>
              <a:rPr lang="pt-PT" dirty="0" err="1">
                <a:sym typeface="Wingdings" panose="05000000000000000000" pitchFamily="2" charset="2"/>
              </a:rPr>
              <a:t>low</a:t>
            </a:r>
            <a:r>
              <a:rPr lang="pt-PT" dirty="0">
                <a:sym typeface="Wingdings" panose="05000000000000000000" pitchFamily="2" charset="2"/>
              </a:rPr>
              <a:t> </a:t>
            </a:r>
            <a:r>
              <a:rPr lang="pt-PT" dirty="0" err="1">
                <a:sym typeface="Wingdings" panose="05000000000000000000" pitchFamily="2" charset="2"/>
              </a:rPr>
              <a:t>trading</a:t>
            </a:r>
            <a:r>
              <a:rPr lang="pt-PT" dirty="0">
                <a:sym typeface="Wingdings" panose="05000000000000000000" pitchFamily="2" charset="2"/>
              </a:rPr>
              <a:t> </a:t>
            </a:r>
            <a:r>
              <a:rPr lang="pt-PT" dirty="0" err="1">
                <a:sym typeface="Wingdings" panose="05000000000000000000" pitchFamily="2" charset="2"/>
              </a:rPr>
              <a:t>intensity</a:t>
            </a:r>
            <a:r>
              <a:rPr lang="pt-PT" dirty="0">
                <a:sym typeface="Wingdings" panose="05000000000000000000" pitchFamily="2" charset="2"/>
              </a:rPr>
              <a:t> – </a:t>
            </a:r>
            <a:r>
              <a:rPr lang="pt-PT" dirty="0" err="1">
                <a:sym typeface="Wingdings" panose="05000000000000000000" pitchFamily="2" charset="2"/>
              </a:rPr>
              <a:t>less</a:t>
            </a:r>
            <a:r>
              <a:rPr lang="pt-PT" dirty="0">
                <a:sym typeface="Wingdings" panose="05000000000000000000" pitchFamily="2" charset="2"/>
              </a:rPr>
              <a:t> </a:t>
            </a:r>
            <a:r>
              <a:rPr lang="pt-PT" dirty="0" err="1">
                <a:sym typeface="Wingdings" panose="05000000000000000000" pitchFamily="2" charset="2"/>
              </a:rPr>
              <a:t>likely</a:t>
            </a:r>
            <a:r>
              <a:rPr lang="pt-PT" dirty="0">
                <a:sym typeface="Wingdings" panose="05000000000000000000" pitchFamily="2" charset="2"/>
              </a:rPr>
              <a:t> </a:t>
            </a:r>
            <a:r>
              <a:rPr lang="pt-PT" dirty="0" err="1">
                <a:sym typeface="Wingdings" panose="05000000000000000000" pitchFamily="2" charset="2"/>
              </a:rPr>
              <a:t>that</a:t>
            </a:r>
            <a:r>
              <a:rPr lang="pt-PT" dirty="0">
                <a:sym typeface="Wingdings" panose="05000000000000000000" pitchFamily="2" charset="2"/>
              </a:rPr>
              <a:t> </a:t>
            </a:r>
            <a:r>
              <a:rPr lang="pt-PT" dirty="0" err="1">
                <a:sym typeface="Wingdings" panose="05000000000000000000" pitchFamily="2" charset="2"/>
              </a:rPr>
              <a:t>trades</a:t>
            </a:r>
            <a:r>
              <a:rPr lang="pt-PT" dirty="0">
                <a:sym typeface="Wingdings" panose="05000000000000000000" pitchFamily="2" charset="2"/>
              </a:rPr>
              <a:t> </a:t>
            </a:r>
            <a:r>
              <a:rPr lang="pt-PT" dirty="0" err="1">
                <a:sym typeface="Wingdings" panose="05000000000000000000" pitchFamily="2" charset="2"/>
              </a:rPr>
              <a:t>signal</a:t>
            </a:r>
            <a:r>
              <a:rPr lang="pt-PT" dirty="0">
                <a:sym typeface="Wingdings" panose="05000000000000000000" pitchFamily="2" charset="2"/>
              </a:rPr>
              <a:t> </a:t>
            </a:r>
            <a:r>
              <a:rPr lang="pt-PT" dirty="0" err="1">
                <a:sym typeface="Wingdings" panose="05000000000000000000" pitchFamily="2" charset="2"/>
              </a:rPr>
              <a:t>news</a:t>
            </a:r>
            <a:r>
              <a:rPr lang="pt-PT" dirty="0">
                <a:sym typeface="Wingdings" panose="05000000000000000000" pitchFamily="2" charset="2"/>
              </a:rPr>
              <a:t> – </a:t>
            </a:r>
            <a:r>
              <a:rPr lang="pt-PT" dirty="0" err="1">
                <a:sym typeface="Wingdings" panose="05000000000000000000" pitchFamily="2" charset="2"/>
              </a:rPr>
              <a:t>smaller</a:t>
            </a:r>
            <a:r>
              <a:rPr lang="pt-PT" dirty="0">
                <a:sym typeface="Wingdings" panose="05000000000000000000" pitchFamily="2" charset="2"/>
              </a:rPr>
              <a:t> </a:t>
            </a:r>
            <a:r>
              <a:rPr lang="pt-PT" dirty="0" err="1">
                <a:sym typeface="Wingdings" panose="05000000000000000000" pitchFamily="2" charset="2"/>
              </a:rPr>
              <a:t>adjustment</a:t>
            </a:r>
            <a:r>
              <a:rPr lang="pt-PT" dirty="0">
                <a:sym typeface="Wingdings" panose="05000000000000000000" pitchFamily="2" charset="2"/>
              </a:rPr>
              <a:t> in </a:t>
            </a:r>
            <a:r>
              <a:rPr lang="pt-PT" dirty="0" err="1">
                <a:sym typeface="Wingdings" panose="05000000000000000000" pitchFamily="2" charset="2"/>
              </a:rPr>
              <a:t>prices</a:t>
            </a:r>
            <a:r>
              <a:rPr lang="pt-PT" dirty="0">
                <a:sym typeface="Wingdings" panose="05000000000000000000" pitchFamily="2" charset="2"/>
              </a:rPr>
              <a:t> </a:t>
            </a:r>
            <a:endParaRPr lang="pt-PT" dirty="0"/>
          </a:p>
          <a:p>
            <a:pPr lvl="1">
              <a:spcAft>
                <a:spcPts val="600"/>
              </a:spcAft>
            </a:pPr>
            <a:r>
              <a:rPr lang="pt-PT" dirty="0">
                <a:sym typeface="Wingdings" panose="05000000000000000000" pitchFamily="2" charset="2"/>
              </a:rPr>
              <a:t>times </a:t>
            </a:r>
            <a:r>
              <a:rPr lang="pt-PT" dirty="0" err="1">
                <a:sym typeface="Wingdings" panose="05000000000000000000" pitchFamily="2" charset="2"/>
              </a:rPr>
              <a:t>of</a:t>
            </a:r>
            <a:r>
              <a:rPr lang="pt-PT" dirty="0">
                <a:sym typeface="Wingdings" panose="05000000000000000000" pitchFamily="2" charset="2"/>
              </a:rPr>
              <a:t> </a:t>
            </a:r>
            <a:r>
              <a:rPr lang="pt-PT" dirty="0" err="1" smtClean="0">
                <a:sym typeface="Wingdings" panose="05000000000000000000" pitchFamily="2" charset="2"/>
              </a:rPr>
              <a:t>high</a:t>
            </a:r>
            <a:r>
              <a:rPr lang="pt-PT" dirty="0" smtClean="0">
                <a:sym typeface="Wingdings" panose="05000000000000000000" pitchFamily="2" charset="2"/>
              </a:rPr>
              <a:t> </a:t>
            </a:r>
            <a:r>
              <a:rPr lang="pt-PT" dirty="0" err="1" smtClean="0">
                <a:sym typeface="Wingdings" panose="05000000000000000000" pitchFamily="2" charset="2"/>
              </a:rPr>
              <a:t>trading</a:t>
            </a:r>
            <a:r>
              <a:rPr lang="pt-PT" dirty="0" smtClean="0">
                <a:sym typeface="Wingdings" panose="05000000000000000000" pitchFamily="2" charset="2"/>
              </a:rPr>
              <a:t> </a:t>
            </a:r>
            <a:r>
              <a:rPr lang="pt-PT" dirty="0" err="1" smtClean="0">
                <a:sym typeface="Wingdings" panose="05000000000000000000" pitchFamily="2" charset="2"/>
              </a:rPr>
              <a:t>intensity</a:t>
            </a:r>
            <a:r>
              <a:rPr lang="pt-PT" dirty="0" smtClean="0">
                <a:sym typeface="Wingdings" panose="05000000000000000000" pitchFamily="2" charset="2"/>
              </a:rPr>
              <a:t> (HIGH VOLUME) – </a:t>
            </a:r>
            <a:r>
              <a:rPr lang="pt-PT" dirty="0" err="1" smtClean="0">
                <a:sym typeface="Wingdings" panose="05000000000000000000" pitchFamily="2" charset="2"/>
              </a:rPr>
              <a:t>trades</a:t>
            </a:r>
            <a:r>
              <a:rPr lang="pt-PT" dirty="0" smtClean="0">
                <a:sym typeface="Wingdings" panose="05000000000000000000" pitchFamily="2" charset="2"/>
              </a:rPr>
              <a:t> are MORE </a:t>
            </a:r>
            <a:r>
              <a:rPr lang="pt-PT" dirty="0" err="1" smtClean="0">
                <a:sym typeface="Wingdings" panose="05000000000000000000" pitchFamily="2" charset="2"/>
              </a:rPr>
              <a:t>informative</a:t>
            </a:r>
            <a:endParaRPr lang="pt-PT" dirty="0" smtClean="0">
              <a:sym typeface="Wingdings" panose="05000000000000000000" pitchFamily="2" charset="2"/>
            </a:endParaRPr>
          </a:p>
          <a:p>
            <a:pPr marL="0" indent="0">
              <a:spcAft>
                <a:spcPts val="600"/>
              </a:spcAft>
              <a:buNone/>
            </a:pPr>
            <a:r>
              <a:rPr lang="pt-PT" sz="2400" dirty="0" err="1"/>
              <a:t>If</a:t>
            </a:r>
            <a:r>
              <a:rPr lang="pt-PT" sz="2400" dirty="0"/>
              <a:t> </a:t>
            </a:r>
            <a:r>
              <a:rPr lang="pt-PT" sz="2400" dirty="0" err="1"/>
              <a:t>agents</a:t>
            </a:r>
            <a:r>
              <a:rPr lang="pt-PT" sz="2400" dirty="0"/>
              <a:t> </a:t>
            </a:r>
            <a:r>
              <a:rPr lang="en-US" sz="2400" dirty="0"/>
              <a:t>trade currencies as new information arrives to the market, and if this trading changes exchange rates, exchange rate volatility should be positively </a:t>
            </a:r>
            <a:r>
              <a:rPr lang="pt-PT" sz="2400" dirty="0" err="1"/>
              <a:t>related</a:t>
            </a:r>
            <a:r>
              <a:rPr lang="pt-PT" sz="2400" dirty="0"/>
              <a:t> to </a:t>
            </a:r>
            <a:r>
              <a:rPr lang="pt-PT" sz="2400" dirty="0" err="1"/>
              <a:t>trading</a:t>
            </a:r>
            <a:r>
              <a:rPr lang="pt-PT" sz="2400" dirty="0"/>
              <a:t> volume</a:t>
            </a:r>
          </a:p>
        </p:txBody>
      </p:sp>
      <p:sp>
        <p:nvSpPr>
          <p:cNvPr id="4" name="Footer Placeholder 3"/>
          <p:cNvSpPr>
            <a:spLocks noGrp="1"/>
          </p:cNvSpPr>
          <p:nvPr>
            <p:ph type="ftr" sz="quarter" idx="11"/>
          </p:nvPr>
        </p:nvSpPr>
        <p:spPr/>
        <p:txBody>
          <a:bodyPr/>
          <a:lstStyle/>
          <a:p>
            <a:pPr>
              <a:defRPr/>
            </a:pPr>
            <a:r>
              <a:rPr lang="pt-PT" smtClean="0"/>
              <a:t>International Financial Markets, ISEG    Paula Albuquerque</a:t>
            </a:r>
            <a:endParaRPr lang="pt-PT"/>
          </a:p>
        </p:txBody>
      </p:sp>
      <p:sp>
        <p:nvSpPr>
          <p:cNvPr id="5" name="Slide Number Placeholder 4"/>
          <p:cNvSpPr>
            <a:spLocks noGrp="1"/>
          </p:cNvSpPr>
          <p:nvPr>
            <p:ph type="sldNum" sz="quarter" idx="12"/>
          </p:nvPr>
        </p:nvSpPr>
        <p:spPr/>
        <p:txBody>
          <a:bodyPr/>
          <a:lstStyle/>
          <a:p>
            <a:pPr>
              <a:defRPr/>
            </a:pPr>
            <a:fld id="{F186B044-F886-4159-9C95-B3F553DC6729}" type="slidenum">
              <a:rPr lang="pt-PT" smtClean="0"/>
              <a:pPr>
                <a:defRPr/>
              </a:pPr>
              <a:t>12</a:t>
            </a:fld>
            <a:endParaRPr lang="pt-PT"/>
          </a:p>
        </p:txBody>
      </p:sp>
    </p:spTree>
    <p:extLst>
      <p:ext uri="{BB962C8B-B14F-4D97-AF65-F5344CB8AC3E}">
        <p14:creationId xmlns:p14="http://schemas.microsoft.com/office/powerpoint/2010/main" val="2679614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548680"/>
            <a:ext cx="8219256" cy="5471120"/>
          </a:xfrm>
        </p:spPr>
        <p:txBody>
          <a:bodyPr/>
          <a:lstStyle/>
          <a:p>
            <a:pPr marL="0" indent="0">
              <a:buNone/>
            </a:pPr>
            <a:r>
              <a:rPr lang="en-US" dirty="0" smtClean="0">
                <a:latin typeface="Baskerville Old Face" pitchFamily="18" charset="0"/>
              </a:rPr>
              <a:t>VOLUME</a:t>
            </a:r>
          </a:p>
          <a:p>
            <a:r>
              <a:rPr lang="en-US" dirty="0" smtClean="0">
                <a:latin typeface="Baskerville Old Face" pitchFamily="18" charset="0"/>
              </a:rPr>
              <a:t>Hot </a:t>
            </a:r>
            <a:r>
              <a:rPr lang="en-US" dirty="0">
                <a:latin typeface="Baskerville Old Face" pitchFamily="18" charset="0"/>
              </a:rPr>
              <a:t>P</a:t>
            </a:r>
            <a:r>
              <a:rPr lang="en-US" dirty="0" smtClean="0">
                <a:latin typeface="Baskerville Old Face" pitchFamily="18" charset="0"/>
              </a:rPr>
              <a:t>otato Model </a:t>
            </a:r>
            <a:r>
              <a:rPr lang="en-US" dirty="0" smtClean="0"/>
              <a:t>(Lyons 1997) – justification of the high  trading volumes in the  foreign exchange market, not justified by Exports and Imports.</a:t>
            </a:r>
          </a:p>
          <a:p>
            <a:pPr marL="0" indent="0">
              <a:buNone/>
            </a:pPr>
            <a:r>
              <a:rPr lang="en-US" dirty="0" smtClean="0"/>
              <a:t>A trader trades a large size (block)</a:t>
            </a:r>
          </a:p>
          <a:p>
            <a:pPr marL="0" indent="0" algn="ctr">
              <a:buNone/>
            </a:pPr>
            <a:r>
              <a:rPr lang="en-US" dirty="0" smtClean="0"/>
              <a:t>Contacts a dealer</a:t>
            </a:r>
          </a:p>
          <a:p>
            <a:pPr marL="0" indent="0" algn="ctr">
              <a:buNone/>
            </a:pPr>
            <a:r>
              <a:rPr lang="en-US" dirty="0" smtClean="0"/>
              <a:t>Dealer departs significantly from </a:t>
            </a:r>
            <a:r>
              <a:rPr lang="en-US" dirty="0"/>
              <a:t>the desired </a:t>
            </a:r>
            <a:r>
              <a:rPr lang="en-US" dirty="0" smtClean="0"/>
              <a:t>position</a:t>
            </a:r>
          </a:p>
          <a:p>
            <a:pPr marL="0" indent="0" algn="ctr">
              <a:buNone/>
            </a:pPr>
            <a:r>
              <a:rPr lang="en-US" dirty="0" smtClean="0"/>
              <a:t>High risk that prices move adversely</a:t>
            </a:r>
          </a:p>
          <a:p>
            <a:pPr marL="0" indent="0" algn="ctr">
              <a:buNone/>
            </a:pPr>
            <a:r>
              <a:rPr lang="en-US" dirty="0" smtClean="0"/>
              <a:t>In order to reduce that risk, the dealer breaks the order trading using the other dealer’s quotes</a:t>
            </a:r>
          </a:p>
          <a:p>
            <a:pPr marL="0" indent="0" algn="ctr">
              <a:buNone/>
            </a:pPr>
            <a:r>
              <a:rPr lang="en-US" dirty="0" smtClean="0"/>
              <a:t>The block is passed on, creating  a volume of transactions that is larger than the initial order</a:t>
            </a:r>
            <a:endParaRPr lang="en-US" dirty="0"/>
          </a:p>
        </p:txBody>
      </p:sp>
      <p:sp>
        <p:nvSpPr>
          <p:cNvPr id="4" name="Footer Placeholder 3"/>
          <p:cNvSpPr>
            <a:spLocks noGrp="1"/>
          </p:cNvSpPr>
          <p:nvPr>
            <p:ph type="ftr" sz="quarter" idx="11"/>
          </p:nvPr>
        </p:nvSpPr>
        <p:spPr/>
        <p:txBody>
          <a:bodyPr/>
          <a:lstStyle/>
          <a:p>
            <a:pPr>
              <a:defRPr/>
            </a:pPr>
            <a:r>
              <a:rPr lang="pt-PT" smtClean="0"/>
              <a:t>International Financial Markets, ISEG    Paula Albuquerque</a:t>
            </a:r>
            <a:endParaRPr lang="pt-PT"/>
          </a:p>
        </p:txBody>
      </p:sp>
      <p:sp>
        <p:nvSpPr>
          <p:cNvPr id="5" name="Slide Number Placeholder 4"/>
          <p:cNvSpPr>
            <a:spLocks noGrp="1"/>
          </p:cNvSpPr>
          <p:nvPr>
            <p:ph type="sldNum" sz="quarter" idx="12"/>
          </p:nvPr>
        </p:nvSpPr>
        <p:spPr/>
        <p:txBody>
          <a:bodyPr/>
          <a:lstStyle/>
          <a:p>
            <a:pPr>
              <a:defRPr/>
            </a:pPr>
            <a:fld id="{83CBAF2F-4BD7-4F48-B025-6CC7E78213A9}" type="slidenum">
              <a:rPr lang="pt-PT" smtClean="0"/>
              <a:pPr>
                <a:defRPr/>
              </a:pPr>
              <a:t>13</a:t>
            </a:fld>
            <a:endParaRPr lang="pt-PT"/>
          </a:p>
        </p:txBody>
      </p:sp>
      <p:cxnSp>
        <p:nvCxnSpPr>
          <p:cNvPr id="7" name="Straight Connector 6"/>
          <p:cNvCxnSpPr/>
          <p:nvPr/>
        </p:nvCxnSpPr>
        <p:spPr>
          <a:xfrm>
            <a:off x="4499992" y="227687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499992" y="270892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16884" y="321297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516884" y="364946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461768" y="4509120"/>
            <a:ext cx="0" cy="14401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2348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692696"/>
            <a:ext cx="7772400" cy="5327104"/>
          </a:xfrm>
        </p:spPr>
        <p:txBody>
          <a:bodyPr/>
          <a:lstStyle/>
          <a:p>
            <a:r>
              <a:rPr lang="en-US" u="sng" dirty="0"/>
              <a:t>Hot </a:t>
            </a:r>
            <a:r>
              <a:rPr lang="en-US" u="sng" dirty="0" smtClean="0"/>
              <a:t>potato view </a:t>
            </a:r>
            <a:r>
              <a:rPr lang="en-US" dirty="0" smtClean="0"/>
              <a:t>– </a:t>
            </a:r>
            <a:r>
              <a:rPr lang="en-US" sz="2400" dirty="0" smtClean="0"/>
              <a:t>If most trades are motivated only by interdealer risk-sharing, a large volume can be a result of a sequence of reactions to an initial piece of news.</a:t>
            </a:r>
          </a:p>
          <a:p>
            <a:endParaRPr lang="en-US" dirty="0"/>
          </a:p>
          <a:p>
            <a:pPr marL="0" indent="0">
              <a:buNone/>
            </a:pPr>
            <a:endParaRPr lang="en-US" dirty="0" smtClean="0"/>
          </a:p>
          <a:p>
            <a:r>
              <a:rPr lang="pt-PT" dirty="0" smtClean="0"/>
              <a:t>Is </a:t>
            </a:r>
            <a:r>
              <a:rPr lang="pt-PT" dirty="0" err="1" smtClean="0"/>
              <a:t>there</a:t>
            </a:r>
            <a:r>
              <a:rPr lang="pt-PT" dirty="0" smtClean="0"/>
              <a:t> </a:t>
            </a:r>
            <a:r>
              <a:rPr lang="pt-PT" dirty="0" err="1" smtClean="0"/>
              <a:t>information</a:t>
            </a:r>
            <a:r>
              <a:rPr lang="pt-PT" dirty="0" smtClean="0"/>
              <a:t> in Volume? </a:t>
            </a:r>
          </a:p>
          <a:p>
            <a:pPr marL="0" indent="0">
              <a:buNone/>
            </a:pPr>
            <a:r>
              <a:rPr lang="pt-PT" dirty="0" err="1" smtClean="0"/>
              <a:t>Not</a:t>
            </a:r>
            <a:r>
              <a:rPr lang="pt-PT" dirty="0" smtClean="0"/>
              <a:t> clear.</a:t>
            </a:r>
          </a:p>
          <a:p>
            <a:endParaRPr lang="pt-PT" dirty="0" smtClean="0"/>
          </a:p>
          <a:p>
            <a:pPr marL="0" indent="0">
              <a:buNone/>
            </a:pPr>
            <a:endParaRPr lang="pt-PT" dirty="0" smtClean="0"/>
          </a:p>
        </p:txBody>
      </p:sp>
      <p:sp>
        <p:nvSpPr>
          <p:cNvPr id="4" name="Footer Placeholder 3"/>
          <p:cNvSpPr>
            <a:spLocks noGrp="1"/>
          </p:cNvSpPr>
          <p:nvPr>
            <p:ph type="ftr" sz="quarter" idx="11"/>
          </p:nvPr>
        </p:nvSpPr>
        <p:spPr/>
        <p:txBody>
          <a:bodyPr/>
          <a:lstStyle/>
          <a:p>
            <a:pPr>
              <a:defRPr/>
            </a:pPr>
            <a:r>
              <a:rPr lang="pt-PT" smtClean="0"/>
              <a:t>International Financial Markets, ISEG    Paula Albuquerque</a:t>
            </a:r>
            <a:endParaRPr lang="pt-PT"/>
          </a:p>
        </p:txBody>
      </p:sp>
      <p:sp>
        <p:nvSpPr>
          <p:cNvPr id="5" name="Slide Number Placeholder 4"/>
          <p:cNvSpPr>
            <a:spLocks noGrp="1"/>
          </p:cNvSpPr>
          <p:nvPr>
            <p:ph type="sldNum" sz="quarter" idx="12"/>
          </p:nvPr>
        </p:nvSpPr>
        <p:spPr/>
        <p:txBody>
          <a:bodyPr/>
          <a:lstStyle/>
          <a:p>
            <a:pPr>
              <a:defRPr/>
            </a:pPr>
            <a:fld id="{F186B044-F886-4159-9C95-B3F553DC6729}" type="slidenum">
              <a:rPr lang="pt-PT" smtClean="0"/>
              <a:pPr>
                <a:defRPr/>
              </a:pPr>
              <a:t>14</a:t>
            </a:fld>
            <a:endParaRPr lang="pt-PT"/>
          </a:p>
        </p:txBody>
      </p:sp>
    </p:spTree>
    <p:extLst>
      <p:ext uri="{BB962C8B-B14F-4D97-AF65-F5344CB8AC3E}">
        <p14:creationId xmlns:p14="http://schemas.microsoft.com/office/powerpoint/2010/main" val="3456194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14400" y="274638"/>
            <a:ext cx="7772400" cy="634082"/>
          </a:xfrm>
        </p:spPr>
        <p:txBody>
          <a:bodyPr/>
          <a:lstStyle/>
          <a:p>
            <a:r>
              <a:rPr lang="pt-PT" sz="3200" dirty="0" err="1" smtClean="0"/>
              <a:t>Returns</a:t>
            </a:r>
            <a:r>
              <a:rPr lang="pt-PT" sz="3200" dirty="0" smtClean="0"/>
              <a:t> and </a:t>
            </a:r>
            <a:r>
              <a:rPr lang="pt-PT" sz="3200" dirty="0" err="1" smtClean="0"/>
              <a:t>volatility</a:t>
            </a:r>
            <a:endParaRPr lang="en-GB" sz="3200" dirty="0"/>
          </a:p>
        </p:txBody>
      </p:sp>
      <p:sp>
        <p:nvSpPr>
          <p:cNvPr id="24581" name="Rectangle 3"/>
          <p:cNvSpPr>
            <a:spLocks noGrp="1"/>
          </p:cNvSpPr>
          <p:nvPr>
            <p:ph sz="quarter" idx="1"/>
          </p:nvPr>
        </p:nvSpPr>
        <p:spPr>
          <a:xfrm>
            <a:off x="914400" y="1052736"/>
            <a:ext cx="7772400" cy="5157564"/>
          </a:xfrm>
        </p:spPr>
        <p:txBody>
          <a:bodyPr/>
          <a:lstStyle/>
          <a:p>
            <a:pPr marL="0" indent="0">
              <a:buNone/>
            </a:pPr>
            <a:r>
              <a:rPr lang="pt-PT" sz="2000" b="1" dirty="0" err="1" smtClean="0">
                <a:latin typeface="Browallia New" pitchFamily="34" charset="-34"/>
                <a:cs typeface="Browallia New" pitchFamily="34" charset="-34"/>
              </a:rPr>
              <a:t>Osler</a:t>
            </a:r>
            <a:r>
              <a:rPr lang="pt-PT" sz="2000" b="1" dirty="0">
                <a:latin typeface="Browallia New" pitchFamily="34" charset="-34"/>
                <a:cs typeface="Browallia New" pitchFamily="34" charset="-34"/>
              </a:rPr>
              <a:t> 2008 </a:t>
            </a:r>
            <a:r>
              <a:rPr lang="pt-PT" sz="2000" dirty="0">
                <a:latin typeface="Browallia New" pitchFamily="34" charset="-34"/>
                <a:cs typeface="Browallia New" pitchFamily="34" charset="-34"/>
              </a:rPr>
              <a:t>http://people.brandeis.edu/~cosler/</a:t>
            </a:r>
            <a:endParaRPr lang="pt-PT" sz="2000" dirty="0" smtClean="0">
              <a:latin typeface="Browallia New" pitchFamily="34" charset="-34"/>
              <a:cs typeface="Browallia New" pitchFamily="34" charset="-34"/>
            </a:endParaRPr>
          </a:p>
          <a:p>
            <a:pPr>
              <a:spcAft>
                <a:spcPts val="600"/>
              </a:spcAft>
            </a:pPr>
            <a:r>
              <a:rPr lang="pt-PT" dirty="0" err="1" smtClean="0"/>
              <a:t>Excessive</a:t>
            </a:r>
            <a:r>
              <a:rPr lang="pt-PT" dirty="0" smtClean="0"/>
              <a:t> </a:t>
            </a:r>
            <a:r>
              <a:rPr lang="pt-PT" dirty="0" err="1" smtClean="0"/>
              <a:t>volatility</a:t>
            </a:r>
            <a:r>
              <a:rPr lang="pt-PT" dirty="0" smtClean="0"/>
              <a:t>: </a:t>
            </a:r>
            <a:r>
              <a:rPr lang="pt-PT" dirty="0" err="1" smtClean="0"/>
              <a:t>the</a:t>
            </a:r>
            <a:r>
              <a:rPr lang="pt-PT" sz="2400" dirty="0" smtClean="0"/>
              <a:t> </a:t>
            </a:r>
            <a:r>
              <a:rPr lang="pt-PT" sz="2400" dirty="0" err="1" smtClean="0"/>
              <a:t>foreign</a:t>
            </a:r>
            <a:r>
              <a:rPr lang="pt-PT" sz="2400" dirty="0" smtClean="0"/>
              <a:t> </a:t>
            </a:r>
            <a:r>
              <a:rPr lang="pt-PT" sz="2400" dirty="0" err="1" smtClean="0"/>
              <a:t>exchange</a:t>
            </a:r>
            <a:r>
              <a:rPr lang="pt-PT" sz="2400" dirty="0" smtClean="0"/>
              <a:t> rate </a:t>
            </a:r>
            <a:r>
              <a:rPr lang="pt-PT" sz="2400" dirty="0" err="1" smtClean="0"/>
              <a:t>is</a:t>
            </a:r>
            <a:r>
              <a:rPr lang="pt-PT" sz="2400" dirty="0" smtClean="0"/>
              <a:t> </a:t>
            </a:r>
            <a:r>
              <a:rPr lang="pt-PT" sz="2400" dirty="0" err="1" smtClean="0"/>
              <a:t>much</a:t>
            </a:r>
            <a:r>
              <a:rPr lang="pt-PT" sz="2400" dirty="0" smtClean="0"/>
              <a:t> more </a:t>
            </a:r>
            <a:r>
              <a:rPr lang="pt-PT" sz="2400" dirty="0" err="1" smtClean="0"/>
              <a:t>volatile</a:t>
            </a:r>
            <a:r>
              <a:rPr lang="pt-PT" sz="2400" dirty="0" smtClean="0"/>
              <a:t> </a:t>
            </a:r>
            <a:r>
              <a:rPr lang="pt-PT" sz="2400" dirty="0" err="1" smtClean="0"/>
              <a:t>than</a:t>
            </a:r>
            <a:r>
              <a:rPr lang="pt-PT" sz="2400" dirty="0" smtClean="0"/>
              <a:t> </a:t>
            </a:r>
            <a:r>
              <a:rPr lang="pt-PT" sz="2400" dirty="0" err="1" smtClean="0"/>
              <a:t>the</a:t>
            </a:r>
            <a:r>
              <a:rPr lang="pt-PT" sz="2400" dirty="0" smtClean="0"/>
              <a:t> </a:t>
            </a:r>
            <a:r>
              <a:rPr lang="pt-PT" sz="2400" dirty="0" err="1" smtClean="0"/>
              <a:t>fundamentals</a:t>
            </a:r>
            <a:r>
              <a:rPr lang="pt-PT" sz="2400" dirty="0" smtClean="0"/>
              <a:t>.</a:t>
            </a:r>
          </a:p>
          <a:p>
            <a:pPr>
              <a:spcBef>
                <a:spcPts val="1800"/>
              </a:spcBef>
              <a:spcAft>
                <a:spcPts val="600"/>
              </a:spcAft>
            </a:pPr>
            <a:r>
              <a:rPr lang="pt-PT" sz="2400" dirty="0" smtClean="0"/>
              <a:t>Similar </a:t>
            </a:r>
            <a:r>
              <a:rPr lang="pt-PT" sz="2400" dirty="0" err="1" smtClean="0"/>
              <a:t>fundamentals</a:t>
            </a:r>
            <a:r>
              <a:rPr lang="pt-PT" sz="2400" dirty="0" smtClean="0"/>
              <a:t> </a:t>
            </a:r>
            <a:r>
              <a:rPr lang="pt-PT" sz="2400" dirty="0" err="1" smtClean="0"/>
              <a:t>correspond</a:t>
            </a:r>
            <a:r>
              <a:rPr lang="pt-PT" sz="2400" dirty="0" smtClean="0"/>
              <a:t> to a </a:t>
            </a:r>
            <a:r>
              <a:rPr lang="pt-PT" sz="2400" dirty="0" err="1" smtClean="0"/>
              <a:t>higher</a:t>
            </a:r>
            <a:r>
              <a:rPr lang="pt-PT" sz="2400" dirty="0" smtClean="0"/>
              <a:t> </a:t>
            </a:r>
            <a:r>
              <a:rPr lang="pt-PT" sz="2400" dirty="0" err="1" smtClean="0"/>
              <a:t>volatility</a:t>
            </a:r>
            <a:r>
              <a:rPr lang="pt-PT" sz="2400" dirty="0" smtClean="0"/>
              <a:t> in </a:t>
            </a:r>
            <a:r>
              <a:rPr lang="pt-PT" sz="2400" dirty="0" err="1" smtClean="0"/>
              <a:t>floating</a:t>
            </a:r>
            <a:r>
              <a:rPr lang="pt-PT" sz="2400" dirty="0" smtClean="0"/>
              <a:t> </a:t>
            </a:r>
            <a:r>
              <a:rPr lang="pt-PT" sz="2400" dirty="0" err="1" smtClean="0"/>
              <a:t>exchange</a:t>
            </a:r>
            <a:r>
              <a:rPr lang="pt-PT" sz="2400" dirty="0" smtClean="0"/>
              <a:t> rates. </a:t>
            </a:r>
            <a:r>
              <a:rPr lang="pt-PT" sz="2400" dirty="0" err="1" smtClean="0"/>
              <a:t>Dornbusch</a:t>
            </a:r>
            <a:r>
              <a:rPr lang="pt-PT" sz="2400" dirty="0" smtClean="0"/>
              <a:t> </a:t>
            </a:r>
            <a:r>
              <a:rPr lang="pt-PT" sz="2400" dirty="0" err="1" smtClean="0"/>
              <a:t>overshooting</a:t>
            </a:r>
            <a:r>
              <a:rPr lang="pt-PT" sz="2400" dirty="0" smtClean="0"/>
              <a:t>.</a:t>
            </a:r>
          </a:p>
          <a:p>
            <a:pPr>
              <a:spcBef>
                <a:spcPts val="600"/>
              </a:spcBef>
              <a:spcAft>
                <a:spcPts val="600"/>
              </a:spcAft>
            </a:pPr>
            <a:r>
              <a:rPr lang="pt-PT" sz="2400" dirty="0" smtClean="0"/>
              <a:t>Exchange rates are </a:t>
            </a:r>
            <a:r>
              <a:rPr lang="pt-PT" sz="2400" dirty="0" err="1" smtClean="0"/>
              <a:t>frequently</a:t>
            </a:r>
            <a:r>
              <a:rPr lang="pt-PT" sz="2400" dirty="0" smtClean="0"/>
              <a:t> </a:t>
            </a:r>
            <a:r>
              <a:rPr lang="pt-PT" sz="2400" dirty="0" err="1" smtClean="0"/>
              <a:t>described</a:t>
            </a:r>
            <a:r>
              <a:rPr lang="pt-PT" sz="2400" dirty="0" smtClean="0"/>
              <a:t> as </a:t>
            </a:r>
            <a:r>
              <a:rPr lang="pt-PT" sz="2400" dirty="0" err="1" smtClean="0"/>
              <a:t>following</a:t>
            </a:r>
            <a:r>
              <a:rPr lang="pt-PT" sz="2400" dirty="0" smtClean="0"/>
              <a:t> a </a:t>
            </a:r>
            <a:r>
              <a:rPr lang="pt-PT" sz="2400" dirty="0" err="1" smtClean="0"/>
              <a:t>random</a:t>
            </a:r>
            <a:r>
              <a:rPr lang="pt-PT" sz="2400" dirty="0" smtClean="0"/>
              <a:t> </a:t>
            </a:r>
            <a:r>
              <a:rPr lang="pt-PT" sz="2400" dirty="0" err="1" smtClean="0"/>
              <a:t>walk</a:t>
            </a:r>
            <a:r>
              <a:rPr lang="pt-PT" sz="2400" dirty="0" smtClean="0"/>
              <a:t> </a:t>
            </a:r>
            <a:r>
              <a:rPr lang="pt-PT" sz="2400" dirty="0" err="1" smtClean="0"/>
              <a:t>at</a:t>
            </a:r>
            <a:r>
              <a:rPr lang="pt-PT" sz="2400" dirty="0" smtClean="0"/>
              <a:t> the </a:t>
            </a:r>
            <a:r>
              <a:rPr lang="pt-PT" sz="2400" dirty="0" err="1" smtClean="0"/>
              <a:t>daily</a:t>
            </a:r>
            <a:r>
              <a:rPr lang="pt-PT" sz="2400" dirty="0" smtClean="0"/>
              <a:t> </a:t>
            </a:r>
            <a:r>
              <a:rPr lang="pt-PT" sz="2400" dirty="0" err="1" smtClean="0"/>
              <a:t>horizon</a:t>
            </a:r>
            <a:r>
              <a:rPr lang="pt-PT" sz="2400" dirty="0" smtClean="0"/>
              <a:t>. The </a:t>
            </a:r>
            <a:r>
              <a:rPr lang="pt-PT" sz="2400" dirty="0" err="1" smtClean="0"/>
              <a:t>unconditional</a:t>
            </a:r>
            <a:r>
              <a:rPr lang="pt-PT" sz="2400" dirty="0" smtClean="0"/>
              <a:t> </a:t>
            </a:r>
            <a:r>
              <a:rPr lang="pt-PT" sz="2400" dirty="0" err="1" smtClean="0"/>
              <a:t>autocorrelation</a:t>
            </a:r>
            <a:r>
              <a:rPr lang="pt-PT" sz="2400" dirty="0" smtClean="0"/>
              <a:t> of </a:t>
            </a:r>
            <a:r>
              <a:rPr lang="pt-PT" sz="2400" dirty="0" err="1" smtClean="0"/>
              <a:t>daily</a:t>
            </a:r>
            <a:r>
              <a:rPr lang="pt-PT" sz="2400" dirty="0" smtClean="0"/>
              <a:t> </a:t>
            </a:r>
            <a:r>
              <a:rPr lang="pt-PT" sz="2400" dirty="0" err="1" smtClean="0"/>
              <a:t>returns</a:t>
            </a:r>
            <a:r>
              <a:rPr lang="pt-PT" sz="2400" dirty="0" smtClean="0"/>
              <a:t> </a:t>
            </a:r>
            <a:r>
              <a:rPr lang="pt-PT" sz="2400" dirty="0" err="1" smtClean="0"/>
              <a:t>is</a:t>
            </a:r>
            <a:r>
              <a:rPr lang="pt-PT" sz="2400" dirty="0" smtClean="0"/>
              <a:t> </a:t>
            </a:r>
            <a:r>
              <a:rPr lang="pt-PT" sz="2400" dirty="0" err="1" smtClean="0"/>
              <a:t>approximately</a:t>
            </a:r>
            <a:r>
              <a:rPr lang="pt-PT" sz="2400" dirty="0" smtClean="0"/>
              <a:t> </a:t>
            </a:r>
            <a:r>
              <a:rPr lang="pt-PT" sz="2400" dirty="0" err="1" smtClean="0"/>
              <a:t>null</a:t>
            </a:r>
            <a:r>
              <a:rPr lang="pt-PT" sz="2400" dirty="0" smtClean="0"/>
              <a:t>. </a:t>
            </a:r>
            <a:r>
              <a:rPr lang="pt-PT" sz="2400" dirty="0" err="1" smtClean="0"/>
              <a:t>At</a:t>
            </a:r>
            <a:r>
              <a:rPr lang="pt-PT" sz="2400" dirty="0" smtClean="0"/>
              <a:t> the </a:t>
            </a:r>
            <a:r>
              <a:rPr lang="pt-PT" sz="2400" dirty="0" err="1" smtClean="0"/>
              <a:t>highest</a:t>
            </a:r>
            <a:r>
              <a:rPr lang="pt-PT" sz="2400" dirty="0" smtClean="0"/>
              <a:t> </a:t>
            </a:r>
            <a:r>
              <a:rPr lang="pt-PT" sz="2400" dirty="0" err="1" smtClean="0"/>
              <a:t>frequencies</a:t>
            </a:r>
            <a:r>
              <a:rPr lang="pt-PT" sz="2400" dirty="0" smtClean="0"/>
              <a:t> (</a:t>
            </a:r>
            <a:r>
              <a:rPr lang="pt-PT" sz="1800" dirty="0" smtClean="0"/>
              <a:t>5 mins, for </a:t>
            </a:r>
            <a:r>
              <a:rPr lang="pt-PT" sz="1800" dirty="0" err="1" smtClean="0"/>
              <a:t>e.g</a:t>
            </a:r>
            <a:r>
              <a:rPr lang="pt-PT" sz="1800" dirty="0" smtClean="0"/>
              <a:t>) </a:t>
            </a:r>
            <a:r>
              <a:rPr lang="pt-PT" sz="2400" dirty="0" err="1" smtClean="0"/>
              <a:t>not</a:t>
            </a:r>
            <a:r>
              <a:rPr lang="pt-PT" sz="2400" dirty="0" smtClean="0"/>
              <a:t> a </a:t>
            </a:r>
            <a:r>
              <a:rPr lang="pt-PT" sz="2400" dirty="0" err="1" smtClean="0"/>
              <a:t>random</a:t>
            </a:r>
            <a:r>
              <a:rPr lang="pt-PT" sz="2400" dirty="0" smtClean="0"/>
              <a:t> </a:t>
            </a:r>
            <a:r>
              <a:rPr lang="pt-PT" sz="2400" dirty="0" err="1" smtClean="0"/>
              <a:t>walk</a:t>
            </a:r>
            <a:r>
              <a:rPr lang="pt-PT" sz="2400" dirty="0" smtClean="0"/>
              <a:t>.</a:t>
            </a:r>
          </a:p>
          <a:p>
            <a:pPr>
              <a:buFont typeface="Wingdings 2" pitchFamily="18" charset="2"/>
              <a:buNone/>
            </a:pPr>
            <a:endParaRPr lang="pt-PT" sz="2400" dirty="0" smtClean="0"/>
          </a:p>
        </p:txBody>
      </p:sp>
      <p:sp>
        <p:nvSpPr>
          <p:cNvPr id="5" name="Slide Number Placeholder 22"/>
          <p:cNvSpPr>
            <a:spLocks noGrp="1"/>
          </p:cNvSpPr>
          <p:nvPr>
            <p:ph type="sldNum" sz="quarter" idx="12"/>
          </p:nvPr>
        </p:nvSpPr>
        <p:spPr/>
        <p:txBody>
          <a:bodyPr/>
          <a:lstStyle/>
          <a:p>
            <a:pPr>
              <a:defRPr/>
            </a:pPr>
            <a:fld id="{14F6AAF9-E5D5-46DC-9067-DACC01E9C5D3}" type="slidenum">
              <a:rPr lang="pt-PT"/>
              <a:pPr>
                <a:defRPr/>
              </a:pPr>
              <a:t>15</a:t>
            </a:fld>
            <a:endParaRPr lang="pt-PT"/>
          </a:p>
        </p:txBody>
      </p:sp>
      <p:sp>
        <p:nvSpPr>
          <p:cNvPr id="4" name="Slide Number Placeholder 22"/>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7DF8CBB0-CFAB-4868-8EC8-46BC0B5CBC27}" type="slidenum">
              <a:rPr lang="pt-PT" sz="1400">
                <a:solidFill>
                  <a:srgbClr val="FFFFFF"/>
                </a:solidFill>
                <a:latin typeface="+mj-lt"/>
                <a:ea typeface="+mj-ea"/>
                <a:cs typeface="+mj-cs"/>
              </a:rPr>
              <a:pPr algn="ctr" fontAlgn="auto">
                <a:spcBef>
                  <a:spcPts val="0"/>
                </a:spcBef>
                <a:spcAft>
                  <a:spcPts val="0"/>
                </a:spcAft>
                <a:defRPr/>
              </a:pPr>
              <a:t>15</a:t>
            </a:fld>
            <a:endParaRPr lang="pt-PT" sz="1400">
              <a:solidFill>
                <a:srgbClr val="FFFFFF"/>
              </a:solidFill>
              <a:latin typeface="+mj-lt"/>
              <a:ea typeface="+mj-ea"/>
              <a:cs typeface="+mj-cs"/>
            </a:endParaRPr>
          </a:p>
        </p:txBody>
      </p:sp>
      <p:sp>
        <p:nvSpPr>
          <p:cNvPr id="3" name="Slide Number Placeholder 22"/>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E793D521-C7DF-41DF-BDB3-AA0D563827DF}" type="slidenum">
              <a:rPr lang="pt-PT" sz="1400">
                <a:solidFill>
                  <a:srgbClr val="FFFFFF"/>
                </a:solidFill>
                <a:latin typeface="+mj-lt"/>
                <a:ea typeface="+mj-ea"/>
                <a:cs typeface="+mj-cs"/>
              </a:rPr>
              <a:pPr algn="ctr" fontAlgn="auto">
                <a:spcBef>
                  <a:spcPts val="0"/>
                </a:spcBef>
                <a:spcAft>
                  <a:spcPts val="0"/>
                </a:spcAft>
                <a:defRPr/>
              </a:pPr>
              <a:t>15</a:t>
            </a:fld>
            <a:endParaRPr lang="pt-PT" sz="1400">
              <a:solidFill>
                <a:srgbClr val="FFFFFF"/>
              </a:solidFill>
              <a:latin typeface="+mj-lt"/>
              <a:ea typeface="+mj-ea"/>
              <a:cs typeface="+mj-cs"/>
            </a:endParaRPr>
          </a:p>
        </p:txBody>
      </p:sp>
      <p:sp>
        <p:nvSpPr>
          <p:cNvPr id="2" name="Footer Placeholder 1"/>
          <p:cNvSpPr>
            <a:spLocks noGrp="1"/>
          </p:cNvSpPr>
          <p:nvPr>
            <p:ph type="ftr" sz="quarter" idx="11"/>
          </p:nvPr>
        </p:nvSpPr>
        <p:spPr/>
        <p:txBody>
          <a:bodyPr/>
          <a:lstStyle/>
          <a:p>
            <a:pPr>
              <a:defRPr/>
            </a:pPr>
            <a:r>
              <a:rPr lang="pt-PT" smtClean="0"/>
              <a:t>International Financial Markets, ISEG    Paula Albuquerque</a:t>
            </a:r>
            <a:endParaRPr lang="pt-P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620688"/>
            <a:ext cx="7772400" cy="5399112"/>
          </a:xfrm>
        </p:spPr>
        <p:txBody>
          <a:bodyPr/>
          <a:lstStyle/>
          <a:p>
            <a:r>
              <a:rPr lang="pt-PT" dirty="0" smtClean="0"/>
              <a:t>s</a:t>
            </a:r>
            <a:r>
              <a:rPr lang="pt-PT" baseline="-25000" dirty="0" smtClean="0"/>
              <a:t>t</a:t>
            </a:r>
            <a:r>
              <a:rPr lang="pt-PT" dirty="0" smtClean="0"/>
              <a:t> </a:t>
            </a:r>
            <a:r>
              <a:rPr lang="pt-PT" dirty="0"/>
              <a:t>= </a:t>
            </a:r>
            <a:r>
              <a:rPr lang="pt-PT" dirty="0" smtClean="0"/>
              <a:t>s</a:t>
            </a:r>
            <a:r>
              <a:rPr lang="pt-PT" baseline="-25000" dirty="0" smtClean="0"/>
              <a:t>t</a:t>
            </a:r>
            <a:r>
              <a:rPr lang="pt-PT" baseline="-25000" dirty="0"/>
              <a:t>−1</a:t>
            </a:r>
            <a:r>
              <a:rPr lang="pt-PT" dirty="0"/>
              <a:t> + </a:t>
            </a:r>
            <a:r>
              <a:rPr lang="pt-PT" dirty="0" smtClean="0"/>
              <a:t>u</a:t>
            </a:r>
            <a:r>
              <a:rPr lang="pt-PT" baseline="-25000" dirty="0" smtClean="0"/>
              <a:t>t</a:t>
            </a:r>
          </a:p>
          <a:p>
            <a:pPr marL="0" indent="0">
              <a:buNone/>
            </a:pPr>
            <a:r>
              <a:rPr lang="pt-PT" dirty="0" smtClean="0"/>
              <a:t>		u</a:t>
            </a:r>
            <a:r>
              <a:rPr lang="pt-PT" baseline="-25000" dirty="0" smtClean="0"/>
              <a:t>t </a:t>
            </a:r>
            <a:r>
              <a:rPr lang="pt-PT" dirty="0" smtClean="0"/>
              <a:t>~ N(0, </a:t>
            </a:r>
            <a:r>
              <a:rPr lang="el-GR" dirty="0" smtClean="0">
                <a:latin typeface="Book Antiqua" panose="02040602050305030304" pitchFamily="18" charset="0"/>
              </a:rPr>
              <a:t>σ</a:t>
            </a:r>
            <a:r>
              <a:rPr lang="pt-PT" baseline="-25000" dirty="0" smtClean="0">
                <a:latin typeface="Book Antiqua" panose="02040602050305030304" pitchFamily="18" charset="0"/>
              </a:rPr>
              <a:t>u</a:t>
            </a:r>
            <a:r>
              <a:rPr lang="pt-PT" baseline="30000" dirty="0" smtClean="0">
                <a:latin typeface="Book Antiqua" panose="02040602050305030304" pitchFamily="18" charset="0"/>
              </a:rPr>
              <a:t>2</a:t>
            </a:r>
            <a:r>
              <a:rPr lang="pt-PT" dirty="0" smtClean="0">
                <a:latin typeface="Book Antiqua" panose="02040602050305030304" pitchFamily="18" charset="0"/>
              </a:rPr>
              <a:t>)</a:t>
            </a:r>
          </a:p>
          <a:p>
            <a:pPr marL="0" indent="0">
              <a:buNone/>
            </a:pPr>
            <a:r>
              <a:rPr lang="pt-PT" sz="2400" dirty="0" smtClean="0">
                <a:latin typeface="Book Antiqua" panose="02040602050305030304" pitchFamily="18" charset="0"/>
              </a:rPr>
              <a:t>The </a:t>
            </a:r>
            <a:r>
              <a:rPr lang="pt-PT" sz="2400" dirty="0" err="1" smtClean="0">
                <a:latin typeface="Book Antiqua" panose="02040602050305030304" pitchFamily="18" charset="0"/>
              </a:rPr>
              <a:t>autocorrelation</a:t>
            </a:r>
            <a:r>
              <a:rPr lang="pt-PT" sz="2400" dirty="0" smtClean="0">
                <a:latin typeface="Book Antiqua" panose="02040602050305030304" pitchFamily="18" charset="0"/>
              </a:rPr>
              <a:t> of </a:t>
            </a:r>
            <a:r>
              <a:rPr lang="pt-PT" sz="2400" dirty="0" err="1" smtClean="0">
                <a:latin typeface="Book Antiqua" panose="02040602050305030304" pitchFamily="18" charset="0"/>
              </a:rPr>
              <a:t>returns</a:t>
            </a:r>
            <a:r>
              <a:rPr lang="pt-PT" sz="2400" dirty="0" smtClean="0">
                <a:latin typeface="Book Antiqua" panose="02040602050305030304" pitchFamily="18" charset="0"/>
              </a:rPr>
              <a:t> </a:t>
            </a:r>
            <a:r>
              <a:rPr lang="pt-PT" sz="2400" dirty="0" err="1" smtClean="0">
                <a:latin typeface="Book Antiqua" panose="02040602050305030304" pitchFamily="18" charset="0"/>
              </a:rPr>
              <a:t>is</a:t>
            </a:r>
            <a:r>
              <a:rPr lang="pt-PT" sz="2400" dirty="0" smtClean="0">
                <a:latin typeface="Book Antiqua" panose="02040602050305030304" pitchFamily="18" charset="0"/>
              </a:rPr>
              <a:t> </a:t>
            </a:r>
            <a:r>
              <a:rPr lang="pt-PT" sz="2400" dirty="0" err="1" smtClean="0">
                <a:latin typeface="Book Antiqua" panose="02040602050305030304" pitchFamily="18" charset="0"/>
              </a:rPr>
              <a:t>null</a:t>
            </a:r>
            <a:r>
              <a:rPr lang="pt-PT" sz="2400" dirty="0" smtClean="0">
                <a:latin typeface="Book Antiqua" panose="02040602050305030304" pitchFamily="18" charset="0"/>
              </a:rPr>
              <a:t>, on </a:t>
            </a:r>
            <a:r>
              <a:rPr lang="pt-PT" sz="2400" dirty="0" err="1" smtClean="0">
                <a:latin typeface="Book Antiqua" panose="02040602050305030304" pitchFamily="18" charset="0"/>
              </a:rPr>
              <a:t>average</a:t>
            </a:r>
            <a:r>
              <a:rPr lang="pt-PT" sz="2400" dirty="0" smtClean="0">
                <a:latin typeface="Book Antiqua" panose="02040602050305030304" pitchFamily="18" charset="0"/>
              </a:rPr>
              <a:t>: the </a:t>
            </a:r>
            <a:r>
              <a:rPr lang="pt-PT" sz="2400" dirty="0" err="1" smtClean="0">
                <a:latin typeface="Book Antiqua" panose="02040602050305030304" pitchFamily="18" charset="0"/>
              </a:rPr>
              <a:t>level</a:t>
            </a:r>
            <a:r>
              <a:rPr lang="pt-PT" sz="2400" dirty="0" smtClean="0">
                <a:latin typeface="Book Antiqua" panose="02040602050305030304" pitchFamily="18" charset="0"/>
              </a:rPr>
              <a:t> of the </a:t>
            </a:r>
            <a:r>
              <a:rPr lang="pt-PT" sz="2400" dirty="0" err="1" smtClean="0">
                <a:latin typeface="Book Antiqua" panose="02040602050305030304" pitchFamily="18" charset="0"/>
              </a:rPr>
              <a:t>returns</a:t>
            </a:r>
            <a:r>
              <a:rPr lang="pt-PT" sz="2400" dirty="0" smtClean="0">
                <a:latin typeface="Book Antiqua" panose="02040602050305030304" pitchFamily="18" charset="0"/>
              </a:rPr>
              <a:t> </a:t>
            </a:r>
            <a:r>
              <a:rPr lang="pt-PT" sz="2400" dirty="0" err="1" smtClean="0">
                <a:latin typeface="Book Antiqua" panose="02040602050305030304" pitchFamily="18" charset="0"/>
              </a:rPr>
              <a:t>is</a:t>
            </a:r>
            <a:r>
              <a:rPr lang="pt-PT" sz="2400" dirty="0" smtClean="0">
                <a:latin typeface="Book Antiqua" panose="02040602050305030304" pitchFamily="18" charset="0"/>
              </a:rPr>
              <a:t> </a:t>
            </a:r>
            <a:r>
              <a:rPr lang="pt-PT" sz="2400" dirty="0" err="1" smtClean="0">
                <a:latin typeface="Book Antiqua" panose="02040602050305030304" pitchFamily="18" charset="0"/>
              </a:rPr>
              <a:t>not</a:t>
            </a:r>
            <a:r>
              <a:rPr lang="pt-PT" sz="2400" dirty="0" smtClean="0">
                <a:latin typeface="Book Antiqua" panose="02040602050305030304" pitchFamily="18" charset="0"/>
              </a:rPr>
              <a:t> </a:t>
            </a:r>
            <a:r>
              <a:rPr lang="pt-PT" sz="2400" dirty="0" err="1" smtClean="0">
                <a:latin typeface="Book Antiqua" panose="02040602050305030304" pitchFamily="18" charset="0"/>
              </a:rPr>
              <a:t>predictable</a:t>
            </a:r>
            <a:r>
              <a:rPr lang="pt-PT" sz="2400" dirty="0" smtClean="0">
                <a:latin typeface="Book Antiqua" panose="02040602050305030304" pitchFamily="18" charset="0"/>
              </a:rPr>
              <a:t>.</a:t>
            </a:r>
          </a:p>
          <a:p>
            <a:pPr marL="0" indent="0">
              <a:buNone/>
            </a:pPr>
            <a:endParaRPr lang="pt-PT" sz="2400" dirty="0">
              <a:latin typeface="Book Antiqua" panose="02040602050305030304" pitchFamily="18" charset="0"/>
            </a:endParaRPr>
          </a:p>
          <a:p>
            <a:pPr marL="0" indent="0">
              <a:buNone/>
            </a:pPr>
            <a:r>
              <a:rPr lang="pt-PT" sz="2400" dirty="0" err="1" smtClean="0">
                <a:latin typeface="Book Antiqua" panose="02040602050305030304" pitchFamily="18" charset="0"/>
              </a:rPr>
              <a:t>However</a:t>
            </a:r>
            <a:r>
              <a:rPr lang="pt-PT" sz="2400" dirty="0" smtClean="0">
                <a:latin typeface="Book Antiqua" panose="02040602050305030304" pitchFamily="18" charset="0"/>
              </a:rPr>
              <a:t>, the </a:t>
            </a:r>
            <a:r>
              <a:rPr lang="pt-PT" sz="2400" dirty="0" err="1" smtClean="0">
                <a:latin typeface="Book Antiqua" panose="02040602050305030304" pitchFamily="18" charset="0"/>
              </a:rPr>
              <a:t>square</a:t>
            </a:r>
            <a:r>
              <a:rPr lang="pt-PT" sz="2400" dirty="0" smtClean="0">
                <a:latin typeface="Book Antiqua" panose="02040602050305030304" pitchFamily="18" charset="0"/>
              </a:rPr>
              <a:t> of </a:t>
            </a:r>
            <a:r>
              <a:rPr lang="pt-PT" sz="2400" dirty="0" err="1" smtClean="0">
                <a:latin typeface="Book Antiqua" panose="02040602050305030304" pitchFamily="18" charset="0"/>
              </a:rPr>
              <a:t>returns</a:t>
            </a:r>
            <a:r>
              <a:rPr lang="pt-PT" sz="2400" dirty="0" smtClean="0">
                <a:latin typeface="Book Antiqua" panose="02040602050305030304" pitchFamily="18" charset="0"/>
              </a:rPr>
              <a:t> </a:t>
            </a:r>
            <a:r>
              <a:rPr lang="pt-PT" sz="2400" dirty="0" err="1" smtClean="0">
                <a:latin typeface="Book Antiqua" panose="02040602050305030304" pitchFamily="18" charset="0"/>
              </a:rPr>
              <a:t>exhibits</a:t>
            </a:r>
            <a:r>
              <a:rPr lang="pt-PT" sz="2400" dirty="0" smtClean="0">
                <a:latin typeface="Book Antiqua" panose="02040602050305030304" pitchFamily="18" charset="0"/>
              </a:rPr>
              <a:t> </a:t>
            </a:r>
            <a:r>
              <a:rPr lang="pt-PT" sz="2400" dirty="0" err="1" smtClean="0">
                <a:latin typeface="Book Antiqua" panose="02040602050305030304" pitchFamily="18" charset="0"/>
              </a:rPr>
              <a:t>autocorrelation</a:t>
            </a:r>
            <a:r>
              <a:rPr lang="pt-PT" sz="2400" dirty="0" smtClean="0">
                <a:latin typeface="Book Antiqua" panose="02040602050305030304" pitchFamily="18" charset="0"/>
              </a:rPr>
              <a:t> – </a:t>
            </a:r>
            <a:r>
              <a:rPr lang="pt-PT" sz="2400" u="sng" dirty="0" err="1" smtClean="0">
                <a:latin typeface="Book Antiqua" panose="02040602050305030304" pitchFamily="18" charset="0"/>
              </a:rPr>
              <a:t>volatility</a:t>
            </a:r>
            <a:r>
              <a:rPr lang="pt-PT" sz="2400" u="sng" dirty="0" smtClean="0">
                <a:latin typeface="Book Antiqua" panose="02040602050305030304" pitchFamily="18" charset="0"/>
              </a:rPr>
              <a:t> </a:t>
            </a:r>
            <a:r>
              <a:rPr lang="pt-PT" sz="2400" u="sng" dirty="0" err="1" smtClean="0">
                <a:latin typeface="Book Antiqua" panose="02040602050305030304" pitchFamily="18" charset="0"/>
              </a:rPr>
              <a:t>clustering</a:t>
            </a:r>
            <a:endParaRPr lang="pt-PT" sz="2400" u="sng" dirty="0" smtClean="0"/>
          </a:p>
          <a:p>
            <a:pPr marL="0" indent="0">
              <a:buNone/>
            </a:pPr>
            <a:endParaRPr lang="pt-PT" sz="2400" baseline="-25000" dirty="0"/>
          </a:p>
        </p:txBody>
      </p:sp>
      <p:sp>
        <p:nvSpPr>
          <p:cNvPr id="4" name="Footer Placeholder 3"/>
          <p:cNvSpPr>
            <a:spLocks noGrp="1"/>
          </p:cNvSpPr>
          <p:nvPr>
            <p:ph type="ftr" sz="quarter" idx="11"/>
          </p:nvPr>
        </p:nvSpPr>
        <p:spPr/>
        <p:txBody>
          <a:bodyPr/>
          <a:lstStyle/>
          <a:p>
            <a:pPr>
              <a:defRPr/>
            </a:pPr>
            <a:r>
              <a:rPr lang="pt-PT" smtClean="0"/>
              <a:t>International Financial Markets, ISEG    Paula Albuquerque</a:t>
            </a:r>
            <a:endParaRPr lang="pt-PT"/>
          </a:p>
        </p:txBody>
      </p:sp>
      <p:sp>
        <p:nvSpPr>
          <p:cNvPr id="5" name="Slide Number Placeholder 4"/>
          <p:cNvSpPr>
            <a:spLocks noGrp="1"/>
          </p:cNvSpPr>
          <p:nvPr>
            <p:ph type="sldNum" sz="quarter" idx="12"/>
          </p:nvPr>
        </p:nvSpPr>
        <p:spPr/>
        <p:txBody>
          <a:bodyPr/>
          <a:lstStyle/>
          <a:p>
            <a:pPr>
              <a:defRPr/>
            </a:pPr>
            <a:fld id="{F186B044-F886-4159-9C95-B3F553DC6729}" type="slidenum">
              <a:rPr lang="pt-PT" smtClean="0"/>
              <a:pPr>
                <a:defRPr/>
              </a:pPr>
              <a:t>16</a:t>
            </a:fld>
            <a:endParaRPr lang="pt-PT"/>
          </a:p>
        </p:txBody>
      </p:sp>
    </p:spTree>
    <p:extLst>
      <p:ext uri="{BB962C8B-B14F-4D97-AF65-F5344CB8AC3E}">
        <p14:creationId xmlns:p14="http://schemas.microsoft.com/office/powerpoint/2010/main" val="697850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04664"/>
            <a:ext cx="7772400" cy="5615136"/>
          </a:xfrm>
        </p:spPr>
        <p:txBody>
          <a:bodyPr/>
          <a:lstStyle/>
          <a:p>
            <a:pPr>
              <a:spcAft>
                <a:spcPts val="1200"/>
              </a:spcAft>
            </a:pPr>
            <a:r>
              <a:rPr lang="pt-PT" sz="2400" dirty="0" err="1" smtClean="0"/>
              <a:t>Strong</a:t>
            </a:r>
            <a:r>
              <a:rPr lang="pt-PT" sz="2400" dirty="0" smtClean="0"/>
              <a:t> </a:t>
            </a:r>
            <a:r>
              <a:rPr lang="pt-PT" sz="2400" dirty="0" err="1" smtClean="0"/>
              <a:t>autocorrelation</a:t>
            </a:r>
            <a:r>
              <a:rPr lang="pt-PT" sz="2400" dirty="0" smtClean="0"/>
              <a:t> </a:t>
            </a:r>
            <a:r>
              <a:rPr lang="pt-PT" sz="2400" dirty="0" err="1" smtClean="0"/>
              <a:t>of</a:t>
            </a:r>
            <a:r>
              <a:rPr lang="pt-PT" sz="2400" dirty="0" smtClean="0"/>
              <a:t> </a:t>
            </a:r>
            <a:r>
              <a:rPr lang="pt-PT" sz="2400" dirty="0" err="1" smtClean="0"/>
              <a:t>volatiliy</a:t>
            </a:r>
            <a:r>
              <a:rPr lang="pt-PT" sz="2400" dirty="0" smtClean="0"/>
              <a:t>: </a:t>
            </a:r>
            <a:r>
              <a:rPr lang="pt-PT" sz="2400" dirty="0" err="1" smtClean="0"/>
              <a:t>volatility</a:t>
            </a:r>
            <a:r>
              <a:rPr lang="pt-PT" sz="2400" dirty="0" smtClean="0"/>
              <a:t> </a:t>
            </a:r>
            <a:r>
              <a:rPr lang="pt-PT" sz="2400" dirty="0" err="1" smtClean="0"/>
              <a:t>is</a:t>
            </a:r>
            <a:r>
              <a:rPr lang="pt-PT" sz="2400" dirty="0" smtClean="0"/>
              <a:t> </a:t>
            </a:r>
            <a:r>
              <a:rPr lang="pt-PT" sz="2400" dirty="0" err="1" smtClean="0"/>
              <a:t>clustered</a:t>
            </a:r>
            <a:r>
              <a:rPr lang="pt-PT" sz="2400" dirty="0" smtClean="0"/>
              <a:t> in time (</a:t>
            </a:r>
            <a:r>
              <a:rPr lang="pt-PT" sz="2400" dirty="0"/>
              <a:t>ARCH/GARCH</a:t>
            </a:r>
            <a:r>
              <a:rPr lang="pt-PT" sz="2400" dirty="0" smtClean="0"/>
              <a:t>) – </a:t>
            </a:r>
            <a:r>
              <a:rPr lang="pt-PT" sz="2400" dirty="0" err="1" smtClean="0"/>
              <a:t>Large</a:t>
            </a:r>
            <a:r>
              <a:rPr lang="pt-PT" sz="2400" dirty="0" smtClean="0"/>
              <a:t> </a:t>
            </a:r>
            <a:r>
              <a:rPr lang="pt-PT" sz="2400" dirty="0" err="1" smtClean="0"/>
              <a:t>changes</a:t>
            </a:r>
            <a:r>
              <a:rPr lang="pt-PT" sz="2400" dirty="0" smtClean="0"/>
              <a:t>  </a:t>
            </a:r>
            <a:r>
              <a:rPr lang="pt-PT" sz="2400" dirty="0" err="1" smtClean="0"/>
              <a:t>tend</a:t>
            </a:r>
            <a:r>
              <a:rPr lang="pt-PT" sz="2400" dirty="0" smtClean="0"/>
              <a:t> to </a:t>
            </a:r>
            <a:r>
              <a:rPr lang="pt-PT" sz="2400" dirty="0" err="1" smtClean="0"/>
              <a:t>be</a:t>
            </a:r>
            <a:r>
              <a:rPr lang="pt-PT" sz="2400" dirty="0" smtClean="0"/>
              <a:t> </a:t>
            </a:r>
            <a:r>
              <a:rPr lang="pt-PT" sz="2400" dirty="0" err="1" smtClean="0"/>
              <a:t>followed</a:t>
            </a:r>
            <a:r>
              <a:rPr lang="pt-PT" sz="2400" dirty="0" smtClean="0"/>
              <a:t> </a:t>
            </a:r>
            <a:r>
              <a:rPr lang="pt-PT" sz="2400" dirty="0" err="1" smtClean="0"/>
              <a:t>by</a:t>
            </a:r>
            <a:r>
              <a:rPr lang="pt-PT" sz="2400" dirty="0" smtClean="0"/>
              <a:t> </a:t>
            </a:r>
            <a:r>
              <a:rPr lang="pt-PT" sz="2400" dirty="0" err="1" smtClean="0"/>
              <a:t>large</a:t>
            </a:r>
            <a:r>
              <a:rPr lang="pt-PT" sz="2400" dirty="0" smtClean="0"/>
              <a:t> </a:t>
            </a:r>
            <a:r>
              <a:rPr lang="pt-PT" sz="2400" dirty="0" err="1" smtClean="0"/>
              <a:t>changes</a:t>
            </a:r>
            <a:r>
              <a:rPr lang="pt-PT" sz="2400" dirty="0" smtClean="0"/>
              <a:t> </a:t>
            </a:r>
            <a:r>
              <a:rPr lang="pt-PT" sz="2400" dirty="0" err="1" smtClean="0"/>
              <a:t>of</a:t>
            </a:r>
            <a:r>
              <a:rPr lang="pt-PT" sz="2400" dirty="0" smtClean="0"/>
              <a:t> </a:t>
            </a:r>
            <a:r>
              <a:rPr lang="pt-PT" sz="2400" dirty="0" err="1" smtClean="0"/>
              <a:t>either</a:t>
            </a:r>
            <a:r>
              <a:rPr lang="pt-PT" sz="2400" dirty="0" smtClean="0"/>
              <a:t> </a:t>
            </a:r>
            <a:r>
              <a:rPr lang="pt-PT" sz="2400" dirty="0" err="1" smtClean="0"/>
              <a:t>sign</a:t>
            </a:r>
            <a:r>
              <a:rPr lang="pt-PT" sz="2400" dirty="0" smtClean="0"/>
              <a:t>. </a:t>
            </a:r>
            <a:r>
              <a:rPr lang="pt-PT" sz="2400" dirty="0" err="1" smtClean="0"/>
              <a:t>Periods</a:t>
            </a:r>
            <a:r>
              <a:rPr lang="pt-PT" sz="2400" dirty="0" smtClean="0"/>
              <a:t> </a:t>
            </a:r>
            <a:r>
              <a:rPr lang="pt-PT" sz="2400" dirty="0" err="1" smtClean="0"/>
              <a:t>of</a:t>
            </a:r>
            <a:r>
              <a:rPr lang="pt-PT" sz="2400" dirty="0" smtClean="0"/>
              <a:t> </a:t>
            </a:r>
            <a:r>
              <a:rPr lang="pt-PT" sz="2400" dirty="0" err="1" smtClean="0"/>
              <a:t>high</a:t>
            </a:r>
            <a:r>
              <a:rPr lang="pt-PT" sz="2400" dirty="0" smtClean="0"/>
              <a:t> </a:t>
            </a:r>
            <a:r>
              <a:rPr lang="pt-PT" sz="2400" dirty="0" err="1" smtClean="0"/>
              <a:t>volatility</a:t>
            </a:r>
            <a:r>
              <a:rPr lang="pt-PT" sz="2400" dirty="0" smtClean="0"/>
              <a:t> </a:t>
            </a:r>
            <a:r>
              <a:rPr lang="pt-PT" sz="2400" dirty="0" err="1" smtClean="0"/>
              <a:t>alternate</a:t>
            </a:r>
            <a:r>
              <a:rPr lang="pt-PT" sz="2400" dirty="0" smtClean="0"/>
              <a:t> </a:t>
            </a:r>
            <a:r>
              <a:rPr lang="pt-PT" sz="2400" dirty="0" err="1" smtClean="0"/>
              <a:t>with</a:t>
            </a:r>
            <a:r>
              <a:rPr lang="pt-PT" sz="2400" dirty="0" smtClean="0"/>
              <a:t> </a:t>
            </a:r>
            <a:r>
              <a:rPr lang="pt-PT" sz="2400" dirty="0" err="1" smtClean="0"/>
              <a:t>periods</a:t>
            </a:r>
            <a:r>
              <a:rPr lang="pt-PT" sz="2400" dirty="0" smtClean="0"/>
              <a:t> </a:t>
            </a:r>
            <a:r>
              <a:rPr lang="pt-PT" sz="2400" dirty="0" err="1" smtClean="0"/>
              <a:t>of</a:t>
            </a:r>
            <a:r>
              <a:rPr lang="pt-PT" sz="2400" dirty="0" smtClean="0"/>
              <a:t> </a:t>
            </a:r>
            <a:r>
              <a:rPr lang="pt-PT" sz="2400" dirty="0" err="1" smtClean="0"/>
              <a:t>tranquility</a:t>
            </a:r>
            <a:r>
              <a:rPr lang="pt-PT" sz="2400" dirty="0" smtClean="0"/>
              <a:t>.</a:t>
            </a:r>
            <a:endParaRPr lang="pt-PT" sz="2400" dirty="0"/>
          </a:p>
          <a:p>
            <a:pPr lvl="1">
              <a:spcAft>
                <a:spcPts val="1200"/>
              </a:spcAft>
            </a:pPr>
            <a:r>
              <a:rPr lang="pt-PT" dirty="0" err="1"/>
              <a:t>Baillie</a:t>
            </a:r>
            <a:r>
              <a:rPr lang="pt-PT" dirty="0"/>
              <a:t> </a:t>
            </a:r>
            <a:r>
              <a:rPr lang="pt-PT" dirty="0" smtClean="0"/>
              <a:t>and </a:t>
            </a:r>
            <a:r>
              <a:rPr lang="pt-PT" dirty="0" err="1"/>
              <a:t>Bollerslev</a:t>
            </a:r>
            <a:r>
              <a:rPr lang="pt-PT" dirty="0"/>
              <a:t> (1991) : </a:t>
            </a:r>
            <a:r>
              <a:rPr lang="pt-PT" dirty="0" err="1" smtClean="0"/>
              <a:t>The</a:t>
            </a:r>
            <a:r>
              <a:rPr lang="pt-PT" dirty="0" smtClean="0"/>
              <a:t> </a:t>
            </a:r>
            <a:r>
              <a:rPr lang="pt-PT" dirty="0" err="1" smtClean="0"/>
              <a:t>patterns</a:t>
            </a:r>
            <a:r>
              <a:rPr lang="pt-PT" dirty="0" smtClean="0"/>
              <a:t> </a:t>
            </a:r>
            <a:r>
              <a:rPr lang="pt-PT" dirty="0" err="1" smtClean="0"/>
              <a:t>of</a:t>
            </a:r>
            <a:r>
              <a:rPr lang="pt-PT" dirty="0" smtClean="0"/>
              <a:t>  </a:t>
            </a:r>
            <a:r>
              <a:rPr lang="pt-PT" dirty="0" err="1" smtClean="0"/>
              <a:t>hourly</a:t>
            </a:r>
            <a:r>
              <a:rPr lang="pt-PT" dirty="0" smtClean="0"/>
              <a:t> </a:t>
            </a:r>
            <a:r>
              <a:rPr lang="pt-PT" dirty="0" err="1" smtClean="0"/>
              <a:t>volatility</a:t>
            </a:r>
            <a:r>
              <a:rPr lang="pt-PT" dirty="0" smtClean="0"/>
              <a:t> are similar </a:t>
            </a:r>
            <a:r>
              <a:rPr lang="pt-PT" dirty="0" err="1" smtClean="0"/>
              <a:t>among</a:t>
            </a:r>
            <a:r>
              <a:rPr lang="pt-PT" dirty="0" smtClean="0"/>
              <a:t> countries and are </a:t>
            </a:r>
            <a:r>
              <a:rPr lang="pt-PT" dirty="0" err="1" smtClean="0"/>
              <a:t>associated</a:t>
            </a:r>
            <a:r>
              <a:rPr lang="pt-PT" dirty="0" smtClean="0"/>
              <a:t> </a:t>
            </a:r>
            <a:r>
              <a:rPr lang="pt-PT" dirty="0" err="1" smtClean="0"/>
              <a:t>with</a:t>
            </a:r>
            <a:r>
              <a:rPr lang="pt-PT" dirty="0" smtClean="0"/>
              <a:t>  </a:t>
            </a:r>
            <a:r>
              <a:rPr lang="pt-PT" dirty="0" err="1" smtClean="0"/>
              <a:t>the</a:t>
            </a:r>
            <a:r>
              <a:rPr lang="pt-PT" dirty="0" smtClean="0"/>
              <a:t> </a:t>
            </a:r>
            <a:r>
              <a:rPr lang="pt-PT" dirty="0" err="1" smtClean="0"/>
              <a:t>opening</a:t>
            </a:r>
            <a:r>
              <a:rPr lang="pt-PT" dirty="0" smtClean="0"/>
              <a:t> and </a:t>
            </a:r>
            <a:r>
              <a:rPr lang="pt-PT" dirty="0" err="1" smtClean="0"/>
              <a:t>closing</a:t>
            </a:r>
            <a:r>
              <a:rPr lang="pt-PT" dirty="0" smtClean="0"/>
              <a:t> </a:t>
            </a:r>
            <a:r>
              <a:rPr lang="pt-PT" dirty="0" err="1" smtClean="0"/>
              <a:t>of</a:t>
            </a:r>
            <a:r>
              <a:rPr lang="pt-PT" dirty="0" smtClean="0"/>
              <a:t> time zones </a:t>
            </a:r>
            <a:r>
              <a:rPr lang="pt-PT" dirty="0" err="1" smtClean="0"/>
              <a:t>of</a:t>
            </a:r>
            <a:r>
              <a:rPr lang="pt-PT" dirty="0" smtClean="0"/>
              <a:t> </a:t>
            </a:r>
            <a:r>
              <a:rPr lang="pt-PT" dirty="0" err="1" smtClean="0"/>
              <a:t>foreign</a:t>
            </a:r>
            <a:r>
              <a:rPr lang="pt-PT" dirty="0" smtClean="0"/>
              <a:t> </a:t>
            </a:r>
            <a:r>
              <a:rPr lang="pt-PT" dirty="0" err="1" smtClean="0"/>
              <a:t>exchange</a:t>
            </a:r>
            <a:r>
              <a:rPr lang="pt-PT" dirty="0" smtClean="0"/>
              <a:t> </a:t>
            </a:r>
            <a:r>
              <a:rPr lang="pt-PT" dirty="0" err="1" smtClean="0"/>
              <a:t>markets</a:t>
            </a:r>
            <a:r>
              <a:rPr lang="pt-PT" dirty="0" smtClean="0"/>
              <a:t>.</a:t>
            </a:r>
          </a:p>
          <a:p>
            <a:pPr lvl="1">
              <a:spcAft>
                <a:spcPts val="1200"/>
              </a:spcAft>
            </a:pPr>
            <a:r>
              <a:rPr lang="pt-PT" sz="2200" dirty="0" err="1" smtClean="0"/>
              <a:t>Trading</a:t>
            </a:r>
            <a:r>
              <a:rPr lang="pt-PT" sz="2200" dirty="0" smtClean="0"/>
              <a:t> </a:t>
            </a:r>
            <a:r>
              <a:rPr lang="pt-PT" sz="2200" dirty="0" err="1" smtClean="0"/>
              <a:t>interdealer</a:t>
            </a:r>
            <a:r>
              <a:rPr lang="pt-PT" sz="2200" dirty="0" smtClean="0"/>
              <a:t> volume and </a:t>
            </a:r>
            <a:r>
              <a:rPr lang="pt-PT" sz="2200" dirty="0" err="1" smtClean="0"/>
              <a:t>volatility</a:t>
            </a:r>
            <a:r>
              <a:rPr lang="pt-PT" sz="2200" dirty="0" smtClean="0"/>
              <a:t> move </a:t>
            </a:r>
            <a:r>
              <a:rPr lang="pt-PT" sz="2200" dirty="0" err="1" smtClean="0"/>
              <a:t>together</a:t>
            </a:r>
            <a:endParaRPr lang="pt-PT" sz="2200" dirty="0"/>
          </a:p>
          <a:p>
            <a:pPr lvl="2">
              <a:spcAft>
                <a:spcPts val="1200"/>
              </a:spcAft>
              <a:buClr>
                <a:schemeClr val="accent3">
                  <a:lumMod val="75000"/>
                </a:schemeClr>
              </a:buClr>
              <a:buFont typeface="Wingdings" pitchFamily="2" charset="2"/>
              <a:buChar char="Ø"/>
            </a:pPr>
            <a:r>
              <a:rPr lang="pt-PT" sz="1800" dirty="0" smtClean="0"/>
              <a:t>Asia opens – volume and </a:t>
            </a:r>
            <a:r>
              <a:rPr lang="pt-PT" sz="1800" dirty="0" err="1" smtClean="0"/>
              <a:t>volatility</a:t>
            </a:r>
            <a:r>
              <a:rPr lang="pt-PT" sz="1800" dirty="0" smtClean="0"/>
              <a:t> </a:t>
            </a:r>
            <a:r>
              <a:rPr lang="pt-PT" sz="1800" dirty="0" err="1" smtClean="0"/>
              <a:t>rise</a:t>
            </a:r>
            <a:r>
              <a:rPr lang="pt-PT" sz="1800" dirty="0" smtClean="0"/>
              <a:t> </a:t>
            </a:r>
            <a:r>
              <a:rPr lang="pt-PT" sz="1800" dirty="0" err="1" smtClean="0"/>
              <a:t>modestly</a:t>
            </a:r>
            <a:r>
              <a:rPr lang="pt-PT" sz="1800" dirty="0" smtClean="0"/>
              <a:t> </a:t>
            </a:r>
            <a:r>
              <a:rPr lang="pt-PT" sz="1800" dirty="0" err="1" smtClean="0"/>
              <a:t>from</a:t>
            </a:r>
            <a:r>
              <a:rPr lang="pt-PT" sz="1800" dirty="0" smtClean="0"/>
              <a:t> </a:t>
            </a:r>
            <a:r>
              <a:rPr lang="pt-PT" sz="1800" dirty="0" err="1" smtClean="0"/>
              <a:t>overnight</a:t>
            </a:r>
            <a:r>
              <a:rPr lang="pt-PT" sz="1800" dirty="0" smtClean="0"/>
              <a:t> </a:t>
            </a:r>
            <a:r>
              <a:rPr lang="pt-PT" sz="1800" dirty="0" err="1" smtClean="0"/>
              <a:t>lows</a:t>
            </a:r>
            <a:endParaRPr lang="pt-PT" sz="1800" dirty="0" smtClean="0"/>
          </a:p>
          <a:p>
            <a:pPr lvl="2">
              <a:spcAft>
                <a:spcPts val="1200"/>
              </a:spcAft>
              <a:buClr>
                <a:schemeClr val="accent3">
                  <a:lumMod val="75000"/>
                </a:schemeClr>
              </a:buClr>
              <a:buFont typeface="Wingdings" pitchFamily="2" charset="2"/>
              <a:buChar char="Ø"/>
            </a:pPr>
            <a:r>
              <a:rPr lang="pt-PT" sz="1800" dirty="0" smtClean="0"/>
              <a:t>U – </a:t>
            </a:r>
            <a:r>
              <a:rPr lang="pt-PT" sz="1800" dirty="0" err="1" smtClean="0"/>
              <a:t>shape</a:t>
            </a:r>
            <a:r>
              <a:rPr lang="pt-PT" sz="1800" dirty="0" smtClean="0"/>
              <a:t> </a:t>
            </a:r>
            <a:r>
              <a:rPr lang="pt-PT" sz="1800" dirty="0" err="1" smtClean="0"/>
              <a:t>during</a:t>
            </a:r>
            <a:r>
              <a:rPr lang="pt-PT" sz="1800" dirty="0" smtClean="0"/>
              <a:t> </a:t>
            </a:r>
            <a:r>
              <a:rPr lang="pt-PT" sz="1800" dirty="0" err="1" smtClean="0"/>
              <a:t>Asian</a:t>
            </a:r>
            <a:r>
              <a:rPr lang="pt-PT" sz="1800" dirty="0" smtClean="0"/>
              <a:t> </a:t>
            </a:r>
            <a:r>
              <a:rPr lang="pt-PT" sz="1800" dirty="0" err="1" smtClean="0"/>
              <a:t>trading</a:t>
            </a:r>
            <a:r>
              <a:rPr lang="pt-PT" sz="1800" dirty="0" smtClean="0"/>
              <a:t> </a:t>
            </a:r>
            <a:r>
              <a:rPr lang="pt-PT" sz="1800" dirty="0" err="1" smtClean="0"/>
              <a:t>hours</a:t>
            </a:r>
            <a:endParaRPr lang="pt-PT" sz="1800" dirty="0" smtClean="0"/>
          </a:p>
          <a:p>
            <a:pPr lvl="2">
              <a:spcAft>
                <a:spcPts val="1200"/>
              </a:spcAft>
              <a:buClr>
                <a:schemeClr val="accent3">
                  <a:lumMod val="75000"/>
                </a:schemeClr>
              </a:buClr>
              <a:buFont typeface="Wingdings" pitchFamily="2" charset="2"/>
              <a:buChar char="Ø"/>
            </a:pPr>
            <a:r>
              <a:rPr lang="pt-PT" sz="1800" dirty="0" err="1" smtClean="0"/>
              <a:t>Another</a:t>
            </a:r>
            <a:r>
              <a:rPr lang="pt-PT" sz="1800" dirty="0" smtClean="0"/>
              <a:t> U-</a:t>
            </a:r>
            <a:r>
              <a:rPr lang="pt-PT" sz="1800" dirty="0" err="1" smtClean="0"/>
              <a:t>shape</a:t>
            </a:r>
            <a:r>
              <a:rPr lang="pt-PT" sz="1800" dirty="0" smtClean="0"/>
              <a:t> </a:t>
            </a:r>
            <a:r>
              <a:rPr lang="pt-PT" sz="1800" dirty="0" err="1" smtClean="0"/>
              <a:t>during</a:t>
            </a:r>
            <a:r>
              <a:rPr lang="pt-PT" sz="1800" dirty="0" smtClean="0"/>
              <a:t> London </a:t>
            </a:r>
            <a:r>
              <a:rPr lang="pt-PT" sz="1800" dirty="0" err="1" smtClean="0"/>
              <a:t>morning</a:t>
            </a:r>
            <a:endParaRPr lang="pt-PT" sz="1800" dirty="0" smtClean="0"/>
          </a:p>
          <a:p>
            <a:pPr lvl="2">
              <a:spcAft>
                <a:spcPts val="1200"/>
              </a:spcAft>
              <a:buClr>
                <a:schemeClr val="accent3">
                  <a:lumMod val="75000"/>
                </a:schemeClr>
              </a:buClr>
              <a:buFont typeface="Wingdings" pitchFamily="2" charset="2"/>
              <a:buChar char="Ø"/>
            </a:pPr>
            <a:r>
              <a:rPr lang="pt-PT" sz="1800" dirty="0" smtClean="0"/>
              <a:t>Both </a:t>
            </a:r>
            <a:r>
              <a:rPr lang="pt-PT" sz="1800" dirty="0" err="1" smtClean="0"/>
              <a:t>peak</a:t>
            </a:r>
            <a:r>
              <a:rPr lang="pt-PT" sz="1800" dirty="0" smtClean="0"/>
              <a:t> </a:t>
            </a:r>
            <a:r>
              <a:rPr lang="pt-PT" sz="1800" dirty="0" err="1" smtClean="0"/>
              <a:t>at</a:t>
            </a:r>
            <a:r>
              <a:rPr lang="pt-PT" sz="1800" dirty="0" smtClean="0"/>
              <a:t> </a:t>
            </a:r>
            <a:r>
              <a:rPr lang="pt-PT" sz="1800" dirty="0" err="1" smtClean="0"/>
              <a:t>the</a:t>
            </a:r>
            <a:r>
              <a:rPr lang="pt-PT" sz="1800" dirty="0" smtClean="0"/>
              <a:t> </a:t>
            </a:r>
            <a:r>
              <a:rPr lang="pt-PT" sz="1800" dirty="0" err="1" smtClean="0"/>
              <a:t>closing</a:t>
            </a:r>
            <a:r>
              <a:rPr lang="pt-PT" sz="1800" dirty="0" smtClean="0"/>
              <a:t> </a:t>
            </a:r>
            <a:r>
              <a:rPr lang="pt-PT" sz="1800" dirty="0" err="1" smtClean="0"/>
              <a:t>of</a:t>
            </a:r>
            <a:r>
              <a:rPr lang="pt-PT" sz="1800" dirty="0" smtClean="0"/>
              <a:t> London</a:t>
            </a:r>
          </a:p>
          <a:p>
            <a:pPr lvl="2">
              <a:spcAft>
                <a:spcPts val="1200"/>
              </a:spcAft>
              <a:buClr>
                <a:schemeClr val="accent3">
                  <a:lumMod val="75000"/>
                </a:schemeClr>
              </a:buClr>
              <a:buFont typeface="Wingdings" pitchFamily="2" charset="2"/>
              <a:buChar char="Ø"/>
            </a:pPr>
            <a:r>
              <a:rPr lang="pt-PT" sz="1800" dirty="0" smtClean="0"/>
              <a:t>Decline </a:t>
            </a:r>
            <a:r>
              <a:rPr lang="pt-PT" sz="1800" dirty="0" err="1" smtClean="0"/>
              <a:t>monotonically</a:t>
            </a:r>
            <a:r>
              <a:rPr lang="pt-PT" sz="1800" dirty="0" smtClean="0"/>
              <a:t> </a:t>
            </a:r>
            <a:r>
              <a:rPr lang="pt-PT" sz="1800" dirty="0" err="1" smtClean="0"/>
              <a:t>after</a:t>
            </a:r>
            <a:r>
              <a:rPr lang="pt-PT" sz="1800" dirty="0" smtClean="0"/>
              <a:t> </a:t>
            </a:r>
            <a:r>
              <a:rPr lang="pt-PT" sz="1800" dirty="0" err="1" smtClean="0"/>
              <a:t>that</a:t>
            </a:r>
            <a:r>
              <a:rPr lang="pt-PT" sz="1800" dirty="0" smtClean="0"/>
              <a:t> </a:t>
            </a:r>
            <a:r>
              <a:rPr lang="pt-PT" sz="1800" dirty="0" err="1" smtClean="0"/>
              <a:t>until</a:t>
            </a:r>
            <a:r>
              <a:rPr lang="pt-PT" sz="1800" dirty="0" smtClean="0"/>
              <a:t> </a:t>
            </a:r>
            <a:r>
              <a:rPr lang="pt-PT" sz="1800" dirty="0" err="1" smtClean="0"/>
              <a:t>Asian</a:t>
            </a:r>
            <a:r>
              <a:rPr lang="pt-PT" sz="1800" dirty="0" smtClean="0"/>
              <a:t> </a:t>
            </a:r>
            <a:r>
              <a:rPr lang="pt-PT" sz="1800" dirty="0" err="1" smtClean="0"/>
              <a:t>trading</a:t>
            </a:r>
            <a:r>
              <a:rPr lang="pt-PT" sz="1800" dirty="0" smtClean="0"/>
              <a:t> opens.</a:t>
            </a:r>
            <a:endParaRPr lang="en-GB" sz="1800" dirty="0"/>
          </a:p>
        </p:txBody>
      </p:sp>
      <p:sp>
        <p:nvSpPr>
          <p:cNvPr id="4" name="Slide Number Placeholder 3"/>
          <p:cNvSpPr>
            <a:spLocks noGrp="1"/>
          </p:cNvSpPr>
          <p:nvPr>
            <p:ph type="sldNum" sz="quarter" idx="12"/>
          </p:nvPr>
        </p:nvSpPr>
        <p:spPr/>
        <p:txBody>
          <a:bodyPr/>
          <a:lstStyle/>
          <a:p>
            <a:pPr>
              <a:defRPr/>
            </a:pPr>
            <a:fld id="{F186B044-F886-4159-9C95-B3F553DC6729}" type="slidenum">
              <a:rPr lang="pt-PT" smtClean="0"/>
              <a:pPr>
                <a:defRPr/>
              </a:pPr>
              <a:t>17</a:t>
            </a:fld>
            <a:endParaRPr lang="pt-PT"/>
          </a:p>
        </p:txBody>
      </p:sp>
      <p:sp>
        <p:nvSpPr>
          <p:cNvPr id="2" name="Footer Placeholder 1"/>
          <p:cNvSpPr>
            <a:spLocks noGrp="1"/>
          </p:cNvSpPr>
          <p:nvPr>
            <p:ph type="ftr" sz="quarter" idx="11"/>
          </p:nvPr>
        </p:nvSpPr>
        <p:spPr/>
        <p:txBody>
          <a:bodyPr/>
          <a:lstStyle/>
          <a:p>
            <a:pPr>
              <a:defRPr/>
            </a:pPr>
            <a:r>
              <a:rPr lang="pt-PT" smtClean="0"/>
              <a:t>International Financial Markets, ISEG    Paula Albuquerque</a:t>
            </a:r>
            <a:endParaRPr lang="pt-PT"/>
          </a:p>
        </p:txBody>
      </p:sp>
    </p:spTree>
    <p:extLst>
      <p:ext uri="{BB962C8B-B14F-4D97-AF65-F5344CB8AC3E}">
        <p14:creationId xmlns:p14="http://schemas.microsoft.com/office/powerpoint/2010/main" val="234537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e Conteúdo 1"/>
          <p:cNvSpPr>
            <a:spLocks noGrp="1"/>
          </p:cNvSpPr>
          <p:nvPr>
            <p:ph/>
          </p:nvPr>
        </p:nvSpPr>
        <p:spPr/>
        <p:txBody>
          <a:bodyPr/>
          <a:lstStyle/>
          <a:p>
            <a:r>
              <a:rPr lang="en-US" dirty="0"/>
              <a:t>Time patterns of volatility</a:t>
            </a:r>
          </a:p>
          <a:p>
            <a:pPr lvl="1"/>
            <a:r>
              <a:rPr lang="en-US" dirty="0"/>
              <a:t>Lunch time and week-ends (lower volumes) - lower volatility. 1st hour of trading on Monday –highest volatility </a:t>
            </a:r>
          </a:p>
          <a:p>
            <a:r>
              <a:rPr lang="en-US" dirty="0"/>
              <a:t>Positive association between </a:t>
            </a:r>
            <a:r>
              <a:rPr lang="en-US" u="sng" dirty="0"/>
              <a:t>volume</a:t>
            </a:r>
            <a:r>
              <a:rPr lang="en-US" dirty="0"/>
              <a:t> and </a:t>
            </a:r>
            <a:r>
              <a:rPr lang="en-US" u="sng" dirty="0"/>
              <a:t>volatility</a:t>
            </a:r>
            <a:r>
              <a:rPr lang="en-US" dirty="0"/>
              <a:t> interpreted as a common influence. Larger nr of </a:t>
            </a:r>
            <a:r>
              <a:rPr lang="en-US" i="1" dirty="0"/>
              <a:t>traders</a:t>
            </a:r>
            <a:r>
              <a:rPr lang="en-US" dirty="0"/>
              <a:t> - higher probability of disagreement about the right prices. Frankel &amp; </a:t>
            </a:r>
            <a:r>
              <a:rPr lang="en-US" dirty="0" err="1"/>
              <a:t>Froot</a:t>
            </a:r>
            <a:r>
              <a:rPr lang="en-US" dirty="0"/>
              <a:t> (1990) find evidence that a  measure of dispersion that quantifies the forecasts disagreement with survey data obtained by asking </a:t>
            </a:r>
            <a:r>
              <a:rPr lang="en-US" i="1" dirty="0"/>
              <a:t>traders </a:t>
            </a:r>
            <a:r>
              <a:rPr lang="en-US" dirty="0"/>
              <a:t>causes  (Granger causality) both volume, and volatility</a:t>
            </a:r>
            <a:r>
              <a:rPr lang="en-US" dirty="0" smtClean="0"/>
              <a:t>.</a:t>
            </a:r>
          </a:p>
          <a:p>
            <a:pPr lvl="1"/>
            <a:r>
              <a:rPr lang="pt-PT" dirty="0" err="1" smtClean="0"/>
              <a:t>If</a:t>
            </a:r>
            <a:r>
              <a:rPr lang="pt-PT" dirty="0" smtClean="0"/>
              <a:t> </a:t>
            </a:r>
            <a:r>
              <a:rPr lang="pt-PT" dirty="0" err="1" smtClean="0"/>
              <a:t>the</a:t>
            </a:r>
            <a:r>
              <a:rPr lang="pt-PT" dirty="0" smtClean="0"/>
              <a:t> </a:t>
            </a:r>
            <a:r>
              <a:rPr lang="pt-PT" dirty="0" err="1" smtClean="0"/>
              <a:t>common</a:t>
            </a:r>
            <a:r>
              <a:rPr lang="pt-PT" dirty="0" smtClean="0"/>
              <a:t> </a:t>
            </a:r>
            <a:r>
              <a:rPr lang="pt-PT" dirty="0" err="1" smtClean="0"/>
              <a:t>influence</a:t>
            </a:r>
            <a:r>
              <a:rPr lang="pt-PT" dirty="0" smtClean="0"/>
              <a:t> </a:t>
            </a:r>
            <a:r>
              <a:rPr lang="pt-PT" dirty="0" err="1" smtClean="0"/>
              <a:t>is</a:t>
            </a:r>
            <a:r>
              <a:rPr lang="pt-PT" dirty="0" smtClean="0"/>
              <a:t> </a:t>
            </a:r>
            <a:r>
              <a:rPr lang="pt-PT" dirty="0" err="1" smtClean="0"/>
              <a:t>news</a:t>
            </a:r>
            <a:r>
              <a:rPr lang="pt-PT" dirty="0" smtClean="0"/>
              <a:t>, </a:t>
            </a:r>
            <a:r>
              <a:rPr lang="pt-PT" dirty="0" err="1" smtClean="0"/>
              <a:t>volatility</a:t>
            </a:r>
            <a:r>
              <a:rPr lang="pt-PT" dirty="0" smtClean="0"/>
              <a:t> </a:t>
            </a:r>
            <a:r>
              <a:rPr lang="pt-PT" dirty="0" err="1" smtClean="0"/>
              <a:t>should</a:t>
            </a:r>
            <a:r>
              <a:rPr lang="pt-PT" dirty="0" smtClean="0"/>
              <a:t> move </a:t>
            </a:r>
            <a:r>
              <a:rPr lang="pt-PT" dirty="0" err="1"/>
              <a:t>together</a:t>
            </a:r>
            <a:r>
              <a:rPr lang="pt-PT" dirty="0"/>
              <a:t> </a:t>
            </a:r>
            <a:r>
              <a:rPr lang="pt-PT" dirty="0" err="1" smtClean="0"/>
              <a:t>with</a:t>
            </a:r>
            <a:r>
              <a:rPr lang="pt-PT" dirty="0" smtClean="0"/>
              <a:t> </a:t>
            </a:r>
            <a:r>
              <a:rPr lang="pt-PT" u="sng" dirty="0" err="1" smtClean="0"/>
              <a:t>unexpected</a:t>
            </a:r>
            <a:r>
              <a:rPr lang="pt-PT" dirty="0" smtClean="0"/>
              <a:t> </a:t>
            </a:r>
            <a:r>
              <a:rPr lang="pt-PT" dirty="0" err="1"/>
              <a:t>trading</a:t>
            </a:r>
            <a:r>
              <a:rPr lang="pt-PT" dirty="0"/>
              <a:t> volumes.</a:t>
            </a:r>
            <a:endParaRPr lang="en-US" dirty="0"/>
          </a:p>
          <a:p>
            <a:endParaRPr lang="en-GB" dirty="0"/>
          </a:p>
        </p:txBody>
      </p:sp>
      <p:sp>
        <p:nvSpPr>
          <p:cNvPr id="3" name="Marcador de Posição do Número do Diapositivo 2"/>
          <p:cNvSpPr>
            <a:spLocks noGrp="1"/>
          </p:cNvSpPr>
          <p:nvPr>
            <p:ph type="sldNum" sz="quarter" idx="12"/>
          </p:nvPr>
        </p:nvSpPr>
        <p:spPr/>
        <p:txBody>
          <a:bodyPr/>
          <a:lstStyle/>
          <a:p>
            <a:pPr>
              <a:defRPr/>
            </a:pPr>
            <a:fld id="{029F559C-F45E-40CA-B35B-C4489BDDF79B}" type="slidenum">
              <a:rPr lang="pt-PT" smtClean="0"/>
              <a:pPr>
                <a:defRPr/>
              </a:pPr>
              <a:t>18</a:t>
            </a:fld>
            <a:endParaRPr lang="pt-PT"/>
          </a:p>
        </p:txBody>
      </p:sp>
      <p:sp>
        <p:nvSpPr>
          <p:cNvPr id="4" name="Footer Placeholder 3"/>
          <p:cNvSpPr>
            <a:spLocks noGrp="1"/>
          </p:cNvSpPr>
          <p:nvPr>
            <p:ph type="ftr" sz="quarter" idx="11"/>
          </p:nvPr>
        </p:nvSpPr>
        <p:spPr/>
        <p:txBody>
          <a:bodyPr/>
          <a:lstStyle/>
          <a:p>
            <a:pPr>
              <a:defRPr/>
            </a:pPr>
            <a:r>
              <a:rPr lang="pt-PT" smtClean="0"/>
              <a:t>International Financial Markets, ISEG    Paula Albuquerque</a:t>
            </a:r>
            <a:endParaRPr lang="pt-PT"/>
          </a:p>
        </p:txBody>
      </p:sp>
    </p:spTree>
    <p:extLst>
      <p:ext uri="{BB962C8B-B14F-4D97-AF65-F5344CB8AC3E}">
        <p14:creationId xmlns:p14="http://schemas.microsoft.com/office/powerpoint/2010/main" val="2163802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2"/>
          <p:cNvSpPr>
            <a:spLocks noGrp="1"/>
          </p:cNvSpPr>
          <p:nvPr>
            <p:ph type="sldNum" sz="quarter" idx="12"/>
          </p:nvPr>
        </p:nvSpPr>
        <p:spPr/>
        <p:txBody>
          <a:bodyPr/>
          <a:lstStyle/>
          <a:p>
            <a:pPr>
              <a:defRPr/>
            </a:pPr>
            <a:fld id="{2AAA306C-F523-460D-9DEF-213CD342D2C9}" type="slidenum">
              <a:rPr lang="pt-PT"/>
              <a:pPr>
                <a:defRPr/>
              </a:pPr>
              <a:t>19</a:t>
            </a:fld>
            <a:endParaRPr lang="pt-PT"/>
          </a:p>
        </p:txBody>
      </p:sp>
      <p:sp>
        <p:nvSpPr>
          <p:cNvPr id="3" name="Slide Number Placeholder 22"/>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2D8DC637-1797-4A7F-8F75-2568E222D6D6}" type="slidenum">
              <a:rPr lang="pt-PT" sz="1400">
                <a:solidFill>
                  <a:srgbClr val="FFFFFF"/>
                </a:solidFill>
                <a:latin typeface="+mj-lt"/>
                <a:ea typeface="+mj-ea"/>
                <a:cs typeface="+mj-cs"/>
              </a:rPr>
              <a:pPr algn="ctr" fontAlgn="auto">
                <a:spcBef>
                  <a:spcPts val="0"/>
                </a:spcBef>
                <a:spcAft>
                  <a:spcPts val="0"/>
                </a:spcAft>
                <a:defRPr/>
              </a:pPr>
              <a:t>19</a:t>
            </a:fld>
            <a:endParaRPr lang="pt-PT" sz="1400">
              <a:solidFill>
                <a:srgbClr val="FFFFFF"/>
              </a:solidFill>
              <a:latin typeface="+mj-lt"/>
              <a:ea typeface="+mj-ea"/>
              <a:cs typeface="+mj-cs"/>
            </a:endParaRPr>
          </a:p>
        </p:txBody>
      </p:sp>
      <p:sp>
        <p:nvSpPr>
          <p:cNvPr id="26628" name="Rectangle 3"/>
          <p:cNvSpPr>
            <a:spLocks noGrp="1"/>
          </p:cNvSpPr>
          <p:nvPr>
            <p:ph type="body" idx="1"/>
          </p:nvPr>
        </p:nvSpPr>
        <p:spPr>
          <a:xfrm>
            <a:off x="684213" y="620713"/>
            <a:ext cx="8002587" cy="5616575"/>
          </a:xfrm>
        </p:spPr>
        <p:txBody>
          <a:bodyPr/>
          <a:lstStyle/>
          <a:p>
            <a:r>
              <a:rPr lang="en-US" dirty="0" smtClean="0"/>
              <a:t>Announcements usually increase volatility, but not always. Ex: FED announcements decrease volatility – reduction of uncertainty.</a:t>
            </a:r>
          </a:p>
        </p:txBody>
      </p:sp>
      <p:sp>
        <p:nvSpPr>
          <p:cNvPr id="2" name="Footer Placeholder 1"/>
          <p:cNvSpPr>
            <a:spLocks noGrp="1"/>
          </p:cNvSpPr>
          <p:nvPr>
            <p:ph type="ftr" sz="quarter" idx="11"/>
          </p:nvPr>
        </p:nvSpPr>
        <p:spPr/>
        <p:txBody>
          <a:bodyPr/>
          <a:lstStyle/>
          <a:p>
            <a:pPr>
              <a:defRPr/>
            </a:pPr>
            <a:r>
              <a:rPr lang="pt-PT" smtClean="0"/>
              <a:t>International Financial Markets, ISEG    Paula Albuquerque</a:t>
            </a:r>
            <a:endParaRPr lang="pt-P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2"/>
          <p:cNvSpPr>
            <a:spLocks noGrp="1"/>
          </p:cNvSpPr>
          <p:nvPr>
            <p:ph type="sldNum" sz="quarter" idx="12"/>
          </p:nvPr>
        </p:nvSpPr>
        <p:spPr/>
        <p:txBody>
          <a:bodyPr/>
          <a:lstStyle/>
          <a:p>
            <a:pPr>
              <a:defRPr/>
            </a:pPr>
            <a:fld id="{DC1FA0F4-2DD6-4949-9E3E-507C67A8A974}" type="slidenum">
              <a:rPr lang="pt-PT"/>
              <a:pPr>
                <a:defRPr/>
              </a:pPr>
              <a:t>2</a:t>
            </a:fld>
            <a:endParaRPr lang="pt-PT"/>
          </a:p>
        </p:txBody>
      </p:sp>
      <p:sp>
        <p:nvSpPr>
          <p:cNvPr id="6" name="Slide Number Placeholder 22"/>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08E97549-5A6D-4775-8EA9-DB9305C2649F}" type="slidenum">
              <a:rPr lang="pt-PT" sz="1400">
                <a:solidFill>
                  <a:srgbClr val="FFFFFF"/>
                </a:solidFill>
                <a:latin typeface="+mj-lt"/>
                <a:ea typeface="+mj-ea"/>
                <a:cs typeface="+mj-cs"/>
              </a:rPr>
              <a:pPr algn="ctr" fontAlgn="auto">
                <a:spcBef>
                  <a:spcPts val="0"/>
                </a:spcBef>
                <a:spcAft>
                  <a:spcPts val="0"/>
                </a:spcAft>
                <a:defRPr/>
              </a:pPr>
              <a:t>2</a:t>
            </a:fld>
            <a:endParaRPr lang="pt-PT" sz="1400">
              <a:solidFill>
                <a:srgbClr val="FFFFFF"/>
              </a:solidFill>
              <a:latin typeface="+mj-lt"/>
              <a:ea typeface="+mj-ea"/>
              <a:cs typeface="+mj-cs"/>
            </a:endParaRPr>
          </a:p>
        </p:txBody>
      </p:sp>
      <p:sp>
        <p:nvSpPr>
          <p:cNvPr id="5" name="Slide Number Placeholder 22"/>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703747A6-BC4D-461D-838D-AD3327A562F9}" type="slidenum">
              <a:rPr lang="pt-PT" sz="1400">
                <a:solidFill>
                  <a:srgbClr val="FFFFFF"/>
                </a:solidFill>
                <a:latin typeface="+mj-lt"/>
                <a:ea typeface="+mj-ea"/>
                <a:cs typeface="+mj-cs"/>
              </a:rPr>
              <a:pPr algn="ctr" fontAlgn="auto">
                <a:spcBef>
                  <a:spcPts val="0"/>
                </a:spcBef>
                <a:spcAft>
                  <a:spcPts val="0"/>
                </a:spcAft>
                <a:defRPr/>
              </a:pPr>
              <a:t>2</a:t>
            </a:fld>
            <a:endParaRPr lang="pt-PT" sz="1400">
              <a:solidFill>
                <a:srgbClr val="FFFFFF"/>
              </a:solidFill>
              <a:latin typeface="+mj-lt"/>
              <a:ea typeface="+mj-ea"/>
              <a:cs typeface="+mj-cs"/>
            </a:endParaRPr>
          </a:p>
        </p:txBody>
      </p:sp>
      <p:sp>
        <p:nvSpPr>
          <p:cNvPr id="2" name="Title 1"/>
          <p:cNvSpPr>
            <a:spLocks noGrp="1"/>
          </p:cNvSpPr>
          <p:nvPr>
            <p:ph type="title"/>
          </p:nvPr>
        </p:nvSpPr>
        <p:spPr>
          <a:xfrm>
            <a:off x="755576" y="274638"/>
            <a:ext cx="7704856" cy="1138138"/>
          </a:xfrm>
        </p:spPr>
        <p:txBody>
          <a:bodyPr/>
          <a:lstStyle/>
          <a:p>
            <a:pPr>
              <a:defRPr/>
            </a:pPr>
            <a:r>
              <a:rPr lang="en-US" sz="3400" dirty="0" smtClean="0">
                <a:solidFill>
                  <a:schemeClr val="accent1"/>
                </a:solidFill>
                <a:effectLst>
                  <a:outerShdw blurRad="38100" dist="38100" dir="2700000" algn="tl">
                    <a:srgbClr val="000000">
                      <a:alpha val="43137"/>
                    </a:srgbClr>
                  </a:outerShdw>
                </a:effectLst>
              </a:rPr>
              <a:t>The Microstructure of the Foreign Exchange Market </a:t>
            </a:r>
            <a:endParaRPr lang="en-US" sz="3400" dirty="0"/>
          </a:p>
        </p:txBody>
      </p:sp>
      <p:sp>
        <p:nvSpPr>
          <p:cNvPr id="19462" name="Content Placeholder 2"/>
          <p:cNvSpPr>
            <a:spLocks noGrp="1"/>
          </p:cNvSpPr>
          <p:nvPr>
            <p:ph sz="quarter" idx="1"/>
          </p:nvPr>
        </p:nvSpPr>
        <p:spPr>
          <a:xfrm>
            <a:off x="755576" y="1865840"/>
            <a:ext cx="7772400" cy="3657769"/>
          </a:xfrm>
        </p:spPr>
        <p:txBody>
          <a:bodyPr/>
          <a:lstStyle/>
          <a:p>
            <a:r>
              <a:rPr lang="en-US" dirty="0" smtClean="0"/>
              <a:t>Alternative to traditional approaches.</a:t>
            </a:r>
            <a:r>
              <a:rPr lang="en-US" dirty="0" smtClean="0">
                <a:solidFill>
                  <a:schemeClr val="accent2"/>
                </a:solidFill>
                <a:sym typeface="Wingdings" pitchFamily="2" charset="2"/>
              </a:rPr>
              <a:t> </a:t>
            </a:r>
            <a:endParaRPr lang="en-US" dirty="0" smtClean="0"/>
          </a:p>
          <a:p>
            <a:r>
              <a:rPr lang="en-US" dirty="0" smtClean="0"/>
              <a:t>The </a:t>
            </a:r>
            <a:r>
              <a:rPr lang="en-US" dirty="0"/>
              <a:t>equilibrium spot exchange rate does not </a:t>
            </a:r>
            <a:r>
              <a:rPr lang="en-US" dirty="0" smtClean="0"/>
              <a:t>come out </a:t>
            </a:r>
            <a:r>
              <a:rPr lang="en-US" dirty="0"/>
              <a:t>of a “black box”. Instead, it is solely a function of the foreign currency </a:t>
            </a:r>
            <a:r>
              <a:rPr lang="en-US" dirty="0" smtClean="0"/>
              <a:t>prices quoted </a:t>
            </a:r>
            <a:r>
              <a:rPr lang="en-US" dirty="0"/>
              <a:t>by dealers at a point in time</a:t>
            </a:r>
            <a:r>
              <a:rPr lang="en-US" dirty="0" smtClean="0"/>
              <a:t>.</a:t>
            </a:r>
          </a:p>
          <a:p>
            <a:r>
              <a:rPr lang="pt-PT" dirty="0" err="1"/>
              <a:t>I</a:t>
            </a:r>
            <a:r>
              <a:rPr lang="pt-PT" dirty="0" err="1" smtClean="0"/>
              <a:t>nformation</a:t>
            </a:r>
            <a:r>
              <a:rPr lang="pt-PT" dirty="0" smtClean="0"/>
              <a:t> </a:t>
            </a:r>
            <a:r>
              <a:rPr lang="pt-PT" dirty="0" err="1" smtClean="0"/>
              <a:t>about</a:t>
            </a:r>
            <a:r>
              <a:rPr lang="pt-PT" dirty="0" smtClean="0"/>
              <a:t> </a:t>
            </a:r>
            <a:r>
              <a:rPr lang="en-US" dirty="0" smtClean="0"/>
              <a:t>the </a:t>
            </a:r>
            <a:r>
              <a:rPr lang="en-US" dirty="0"/>
              <a:t>current and future state of the economy will only impact on exchange </a:t>
            </a:r>
            <a:r>
              <a:rPr lang="en-US" dirty="0" smtClean="0"/>
              <a:t>rates when</a:t>
            </a:r>
            <a:r>
              <a:rPr lang="en-US" dirty="0"/>
              <a:t>, and if, it affects dealer quotes</a:t>
            </a:r>
            <a:r>
              <a:rPr lang="en-US" dirty="0" smtClean="0"/>
              <a:t>.</a:t>
            </a:r>
          </a:p>
          <a:p>
            <a:r>
              <a:rPr lang="en-US" dirty="0" smtClean="0"/>
              <a:t>The importance of </a:t>
            </a:r>
            <a:r>
              <a:rPr lang="en-US" sz="2100" dirty="0" smtClean="0"/>
              <a:t>ORDER FLOW</a:t>
            </a:r>
            <a:r>
              <a:rPr lang="en-US" dirty="0" smtClean="0"/>
              <a:t>; the importance of </a:t>
            </a:r>
            <a:r>
              <a:rPr lang="en-US" sz="2100" dirty="0" smtClean="0"/>
              <a:t>PRIVATE INFORMATION</a:t>
            </a:r>
            <a:endParaRPr lang="en-US" sz="2100" dirty="0" smtClean="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4B39FA9D-25A8-48E5-8E46-6FF30FE04CF7}" type="slidenum">
              <a:rPr lang="pt-PT" sz="1400">
                <a:solidFill>
                  <a:srgbClr val="FFFFFF"/>
                </a:solidFill>
                <a:latin typeface="+mj-lt"/>
                <a:ea typeface="+mj-ea"/>
                <a:cs typeface="+mj-cs"/>
              </a:rPr>
              <a:pPr algn="ctr" fontAlgn="auto">
                <a:spcBef>
                  <a:spcPts val="0"/>
                </a:spcBef>
                <a:spcAft>
                  <a:spcPts val="0"/>
                </a:spcAft>
                <a:defRPr/>
              </a:pPr>
              <a:t>2</a:t>
            </a:fld>
            <a:endParaRPr lang="pt-PT" sz="1400">
              <a:solidFill>
                <a:srgbClr val="FFFFFF"/>
              </a:solidFill>
              <a:latin typeface="+mj-lt"/>
              <a:ea typeface="+mj-ea"/>
              <a:cs typeface="+mj-cs"/>
            </a:endParaRPr>
          </a:p>
        </p:txBody>
      </p:sp>
      <p:sp>
        <p:nvSpPr>
          <p:cNvPr id="3" name="TextBox 2"/>
          <p:cNvSpPr txBox="1"/>
          <p:nvPr/>
        </p:nvSpPr>
        <p:spPr>
          <a:xfrm>
            <a:off x="6012160" y="1131501"/>
            <a:ext cx="2592288" cy="646331"/>
          </a:xfrm>
          <a:prstGeom prst="rect">
            <a:avLst/>
          </a:prstGeom>
          <a:noFill/>
        </p:spPr>
        <p:txBody>
          <a:bodyPr wrap="square" rtlCol="0">
            <a:spAutoFit/>
          </a:bodyPr>
          <a:lstStyle/>
          <a:p>
            <a:pPr marL="285750" indent="-285750">
              <a:buFont typeface="Wingdings"/>
              <a:buChar char="Ä"/>
            </a:pPr>
            <a:r>
              <a:rPr lang="pt-PT" dirty="0" smtClean="0">
                <a:solidFill>
                  <a:schemeClr val="accent2"/>
                </a:solidFill>
                <a:sym typeface="Wingdings" pitchFamily="2" charset="2"/>
              </a:rPr>
              <a:t>Evans (2005)</a:t>
            </a:r>
          </a:p>
          <a:p>
            <a:pPr marL="285750" indent="-285750">
              <a:buFont typeface="Wingdings"/>
              <a:buChar char="Ä"/>
            </a:pPr>
            <a:r>
              <a:rPr lang="pt-PT" dirty="0" err="1" smtClean="0">
                <a:solidFill>
                  <a:schemeClr val="accent2"/>
                </a:solidFill>
              </a:rPr>
              <a:t>Lyons</a:t>
            </a:r>
            <a:r>
              <a:rPr lang="pt-PT" dirty="0" smtClean="0">
                <a:solidFill>
                  <a:schemeClr val="accent2"/>
                </a:solidFill>
              </a:rPr>
              <a:t> (2001)</a:t>
            </a:r>
            <a:endParaRPr lang="en-GB" dirty="0">
              <a:solidFill>
                <a:schemeClr val="accent2"/>
              </a:solidFill>
            </a:endParaRPr>
          </a:p>
        </p:txBody>
      </p:sp>
      <p:sp>
        <p:nvSpPr>
          <p:cNvPr id="8" name="TextBox 7"/>
          <p:cNvSpPr txBox="1"/>
          <p:nvPr/>
        </p:nvSpPr>
        <p:spPr>
          <a:xfrm>
            <a:off x="1403648" y="5677248"/>
            <a:ext cx="6840760" cy="307777"/>
          </a:xfrm>
          <a:prstGeom prst="rect">
            <a:avLst/>
          </a:prstGeom>
          <a:noFill/>
        </p:spPr>
        <p:txBody>
          <a:bodyPr wrap="square" rtlCol="0">
            <a:spAutoFit/>
          </a:bodyPr>
          <a:lstStyle/>
          <a:p>
            <a:r>
              <a:rPr lang="pt-PT" sz="1400" dirty="0" smtClean="0">
                <a:latin typeface="Ebrima" pitchFamily="2" charset="0"/>
                <a:ea typeface="Ebrima" pitchFamily="2" charset="0"/>
                <a:cs typeface="Ebrima" pitchFamily="2" charset="0"/>
              </a:rPr>
              <a:t>Evans, 2005, </a:t>
            </a:r>
            <a:r>
              <a:rPr lang="pt-PT" sz="1400" dirty="0" err="1" smtClean="0">
                <a:latin typeface="Ebrima" pitchFamily="2" charset="0"/>
                <a:ea typeface="Ebrima" pitchFamily="2" charset="0"/>
                <a:cs typeface="Ebrima" pitchFamily="2" charset="0"/>
              </a:rPr>
              <a:t>Foreign</a:t>
            </a:r>
            <a:r>
              <a:rPr lang="pt-PT" sz="1400" dirty="0" smtClean="0">
                <a:latin typeface="Ebrima" pitchFamily="2" charset="0"/>
                <a:ea typeface="Ebrima" pitchFamily="2" charset="0"/>
                <a:cs typeface="Ebrima" pitchFamily="2" charset="0"/>
              </a:rPr>
              <a:t> Exchange </a:t>
            </a:r>
            <a:r>
              <a:rPr lang="pt-PT" sz="1400" dirty="0" err="1" smtClean="0">
                <a:latin typeface="Ebrima" pitchFamily="2" charset="0"/>
                <a:ea typeface="Ebrima" pitchFamily="2" charset="0"/>
                <a:cs typeface="Ebrima" pitchFamily="2" charset="0"/>
              </a:rPr>
              <a:t>Market</a:t>
            </a:r>
            <a:r>
              <a:rPr lang="pt-PT" sz="1400" dirty="0" smtClean="0">
                <a:latin typeface="Ebrima" pitchFamily="2" charset="0"/>
                <a:ea typeface="Ebrima" pitchFamily="2" charset="0"/>
                <a:cs typeface="Ebrima" pitchFamily="2" charset="0"/>
              </a:rPr>
              <a:t> </a:t>
            </a:r>
            <a:r>
              <a:rPr lang="pt-PT" sz="1400" dirty="0" err="1" smtClean="0">
                <a:latin typeface="Ebrima" pitchFamily="2" charset="0"/>
                <a:ea typeface="Ebrima" pitchFamily="2" charset="0"/>
                <a:cs typeface="Ebrima" pitchFamily="2" charset="0"/>
              </a:rPr>
              <a:t>Microstructure</a:t>
            </a:r>
            <a:r>
              <a:rPr lang="pt-PT" sz="1400" dirty="0" smtClean="0">
                <a:latin typeface="Ebrima" pitchFamily="2" charset="0"/>
                <a:ea typeface="Ebrima" pitchFamily="2" charset="0"/>
                <a:cs typeface="Ebrima" pitchFamily="2" charset="0"/>
              </a:rPr>
              <a:t>, </a:t>
            </a:r>
            <a:r>
              <a:rPr lang="pt-PT" sz="1400" dirty="0" err="1" smtClean="0">
                <a:latin typeface="Ebrima" pitchFamily="2" charset="0"/>
                <a:ea typeface="Ebrima" pitchFamily="2" charset="0"/>
                <a:cs typeface="Ebrima" pitchFamily="2" charset="0"/>
              </a:rPr>
              <a:t>mimeo</a:t>
            </a:r>
            <a:r>
              <a:rPr lang="pt-PT" sz="1400" dirty="0" smtClean="0">
                <a:latin typeface="Ebrima" pitchFamily="2" charset="0"/>
                <a:ea typeface="Ebrima" pitchFamily="2" charset="0"/>
                <a:cs typeface="Ebrima" pitchFamily="2" charset="0"/>
              </a:rPr>
              <a:t> </a:t>
            </a:r>
            <a:endParaRPr lang="en-GB" sz="1400" dirty="0">
              <a:latin typeface="Ebrima" pitchFamily="2" charset="0"/>
              <a:ea typeface="Ebrima" pitchFamily="2" charset="0"/>
              <a:cs typeface="Ebrima" pitchFamily="2" charset="0"/>
            </a:endParaRPr>
          </a:p>
        </p:txBody>
      </p:sp>
      <p:sp>
        <p:nvSpPr>
          <p:cNvPr id="9" name="Footer Placeholder 8"/>
          <p:cNvSpPr>
            <a:spLocks noGrp="1"/>
          </p:cNvSpPr>
          <p:nvPr>
            <p:ph type="ftr" sz="quarter" idx="11"/>
          </p:nvPr>
        </p:nvSpPr>
        <p:spPr>
          <a:xfrm>
            <a:off x="838200" y="6138664"/>
            <a:ext cx="3962400" cy="457200"/>
          </a:xfrm>
        </p:spPr>
        <p:txBody>
          <a:bodyPr/>
          <a:lstStyle/>
          <a:p>
            <a:pPr>
              <a:defRPr/>
            </a:pPr>
            <a:r>
              <a:rPr lang="pt-PT" dirty="0" smtClean="0"/>
              <a:t>International Financial </a:t>
            </a:r>
            <a:r>
              <a:rPr lang="pt-PT" dirty="0" err="1" smtClean="0"/>
              <a:t>Markets</a:t>
            </a:r>
            <a:r>
              <a:rPr lang="pt-PT" dirty="0" smtClean="0"/>
              <a:t>, ISEG    Paula Albuquerque</a:t>
            </a:r>
            <a:endParaRPr lang="pt-P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400" dirty="0" err="1" smtClean="0"/>
              <a:t>Incorporation</a:t>
            </a:r>
            <a:r>
              <a:rPr lang="pt-PT" sz="2400" dirty="0" smtClean="0"/>
              <a:t> </a:t>
            </a:r>
            <a:r>
              <a:rPr lang="pt-PT" sz="2400" dirty="0" err="1" smtClean="0"/>
              <a:t>of</a:t>
            </a:r>
            <a:r>
              <a:rPr lang="pt-PT" sz="2400" dirty="0" smtClean="0"/>
              <a:t> </a:t>
            </a:r>
            <a:r>
              <a:rPr lang="pt-PT" sz="2400" dirty="0" err="1" smtClean="0"/>
              <a:t>market</a:t>
            </a:r>
            <a:r>
              <a:rPr lang="pt-PT" sz="2400" dirty="0" smtClean="0"/>
              <a:t> </a:t>
            </a:r>
            <a:r>
              <a:rPr lang="pt-PT" sz="2400" dirty="0" err="1" smtClean="0"/>
              <a:t>microstructure</a:t>
            </a:r>
            <a:r>
              <a:rPr lang="pt-PT" sz="2400" dirty="0" smtClean="0"/>
              <a:t> </a:t>
            </a:r>
            <a:r>
              <a:rPr lang="pt-PT" sz="2400" dirty="0" err="1" smtClean="0"/>
              <a:t>findings</a:t>
            </a:r>
            <a:r>
              <a:rPr lang="pt-PT" sz="2400" dirty="0" smtClean="0"/>
              <a:t> </a:t>
            </a:r>
            <a:r>
              <a:rPr lang="pt-PT" sz="2400" dirty="0" err="1" smtClean="0"/>
              <a:t>into</a:t>
            </a:r>
            <a:r>
              <a:rPr lang="pt-PT" sz="2400" dirty="0" smtClean="0"/>
              <a:t> </a:t>
            </a:r>
            <a:r>
              <a:rPr lang="pt-PT" sz="2400" dirty="0" err="1" smtClean="0"/>
              <a:t>traditional</a:t>
            </a:r>
            <a:r>
              <a:rPr lang="pt-PT" sz="2400" dirty="0" smtClean="0"/>
              <a:t> </a:t>
            </a:r>
            <a:r>
              <a:rPr lang="pt-PT" sz="2400" dirty="0" err="1" smtClean="0"/>
              <a:t>models</a:t>
            </a:r>
            <a:r>
              <a:rPr lang="pt-PT" sz="2400" dirty="0" smtClean="0"/>
              <a:t> (</a:t>
            </a:r>
            <a:r>
              <a:rPr lang="pt-PT" sz="2400" dirty="0" err="1" smtClean="0"/>
              <a:t>hybrid</a:t>
            </a:r>
            <a:r>
              <a:rPr lang="pt-PT" sz="2400" dirty="0" smtClean="0"/>
              <a:t>)</a:t>
            </a:r>
            <a:endParaRPr lang="en-GB" sz="2400" dirty="0"/>
          </a:p>
        </p:txBody>
      </p:sp>
      <p:sp>
        <p:nvSpPr>
          <p:cNvPr id="3" name="Content Placeholder 2"/>
          <p:cNvSpPr>
            <a:spLocks noGrp="1"/>
          </p:cNvSpPr>
          <p:nvPr>
            <p:ph sz="quarter" idx="1"/>
          </p:nvPr>
        </p:nvSpPr>
        <p:spPr/>
        <p:txBody>
          <a:bodyPr/>
          <a:lstStyle/>
          <a:p>
            <a:r>
              <a:rPr lang="en-US" dirty="0" smtClean="0"/>
              <a:t>More realistic.</a:t>
            </a:r>
          </a:p>
          <a:p>
            <a:r>
              <a:rPr lang="en-US" dirty="0" smtClean="0"/>
              <a:t>Capable of performing tasks typical of general macro models: simulations, forecasts, welfare analysis.</a:t>
            </a:r>
          </a:p>
          <a:p>
            <a:r>
              <a:rPr lang="en-US" dirty="0" smtClean="0"/>
              <a:t>Example: </a:t>
            </a:r>
            <a:r>
              <a:rPr lang="en-US" dirty="0" err="1" smtClean="0"/>
              <a:t>Bacchetta</a:t>
            </a:r>
            <a:r>
              <a:rPr lang="en-US" dirty="0" smtClean="0"/>
              <a:t> &amp; </a:t>
            </a:r>
            <a:r>
              <a:rPr lang="en-US" dirty="0" err="1" smtClean="0"/>
              <a:t>Wincoop</a:t>
            </a:r>
            <a:r>
              <a:rPr lang="en-US" dirty="0" smtClean="0"/>
              <a:t> (2004): Monetary model [money market equilibrium, </a:t>
            </a:r>
            <a:r>
              <a:rPr lang="en-US" dirty="0" err="1" smtClean="0"/>
              <a:t>ppp</a:t>
            </a:r>
            <a:r>
              <a:rPr lang="en-US" dirty="0" smtClean="0"/>
              <a:t>, uncovered interest parity] but with heterogeneous economic agents [asymmetric information]</a:t>
            </a:r>
          </a:p>
          <a:p>
            <a:pPr lvl="1"/>
            <a:r>
              <a:rPr lang="en-US" dirty="0" smtClean="0"/>
              <a:t>No strong co-movement between short run exchange rates and fundamentals.</a:t>
            </a:r>
          </a:p>
          <a:p>
            <a:pPr lvl="1"/>
            <a:r>
              <a:rPr lang="en-US" dirty="0" smtClean="0"/>
              <a:t>The exchange rates and the order flow move close.</a:t>
            </a:r>
          </a:p>
          <a:p>
            <a:pPr lvl="1"/>
            <a:r>
              <a:rPr lang="en-US" dirty="0" smtClean="0"/>
              <a:t>In the Long run fundamentals determine the exchange rate.</a:t>
            </a:r>
            <a:endParaRPr lang="en-US" dirty="0"/>
          </a:p>
        </p:txBody>
      </p:sp>
      <p:sp>
        <p:nvSpPr>
          <p:cNvPr id="4" name="Slide Number Placeholder 3"/>
          <p:cNvSpPr>
            <a:spLocks noGrp="1"/>
          </p:cNvSpPr>
          <p:nvPr>
            <p:ph type="sldNum" sz="quarter" idx="12"/>
          </p:nvPr>
        </p:nvSpPr>
        <p:spPr/>
        <p:txBody>
          <a:bodyPr/>
          <a:lstStyle/>
          <a:p>
            <a:pPr>
              <a:defRPr/>
            </a:pPr>
            <a:fld id="{F186B044-F886-4159-9C95-B3F553DC6729}" type="slidenum">
              <a:rPr lang="pt-PT" smtClean="0"/>
              <a:pPr>
                <a:defRPr/>
              </a:pPr>
              <a:t>20</a:t>
            </a:fld>
            <a:endParaRPr lang="pt-PT"/>
          </a:p>
        </p:txBody>
      </p:sp>
      <p:sp>
        <p:nvSpPr>
          <p:cNvPr id="5" name="Footer Placeholder 4"/>
          <p:cNvSpPr>
            <a:spLocks noGrp="1"/>
          </p:cNvSpPr>
          <p:nvPr>
            <p:ph type="ftr" sz="quarter" idx="11"/>
          </p:nvPr>
        </p:nvSpPr>
        <p:spPr/>
        <p:txBody>
          <a:bodyPr/>
          <a:lstStyle/>
          <a:p>
            <a:pPr>
              <a:defRPr/>
            </a:pPr>
            <a:r>
              <a:rPr lang="pt-PT" smtClean="0"/>
              <a:t>International Financial Markets, ISEG    Paula Albuquerque</a:t>
            </a:r>
            <a:endParaRPr lang="pt-PT"/>
          </a:p>
        </p:txBody>
      </p:sp>
    </p:spTree>
    <p:extLst>
      <p:ext uri="{BB962C8B-B14F-4D97-AF65-F5344CB8AC3E}">
        <p14:creationId xmlns:p14="http://schemas.microsoft.com/office/powerpoint/2010/main" val="1424255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76672"/>
            <a:ext cx="7772400" cy="5543128"/>
          </a:xfrm>
        </p:spPr>
        <p:txBody>
          <a:bodyPr/>
          <a:lstStyle/>
          <a:p>
            <a:r>
              <a:rPr lang="en-US" dirty="0"/>
              <a:t>King et al. (2010) </a:t>
            </a:r>
            <a:r>
              <a:rPr lang="en-US" dirty="0" smtClean="0"/>
              <a:t>- adding </a:t>
            </a:r>
            <a:r>
              <a:rPr lang="en-US" dirty="0"/>
              <a:t>financial order flow to a forecasting model that already includes macroeconomic fundamentals and commodity prices improves the model’s ability to predict movements in the Canadian dollar.</a:t>
            </a:r>
            <a:endParaRPr lang="pt-PT" dirty="0"/>
          </a:p>
        </p:txBody>
      </p:sp>
      <p:sp>
        <p:nvSpPr>
          <p:cNvPr id="4" name="Footer Placeholder 3"/>
          <p:cNvSpPr>
            <a:spLocks noGrp="1"/>
          </p:cNvSpPr>
          <p:nvPr>
            <p:ph type="ftr" sz="quarter" idx="11"/>
          </p:nvPr>
        </p:nvSpPr>
        <p:spPr/>
        <p:txBody>
          <a:bodyPr/>
          <a:lstStyle/>
          <a:p>
            <a:pPr>
              <a:defRPr/>
            </a:pPr>
            <a:r>
              <a:rPr lang="pt-PT" smtClean="0"/>
              <a:t>International Financial Markets, ISEG    Paula Albuquerque</a:t>
            </a:r>
            <a:endParaRPr lang="pt-PT"/>
          </a:p>
        </p:txBody>
      </p:sp>
      <p:sp>
        <p:nvSpPr>
          <p:cNvPr id="5" name="Slide Number Placeholder 4"/>
          <p:cNvSpPr>
            <a:spLocks noGrp="1"/>
          </p:cNvSpPr>
          <p:nvPr>
            <p:ph type="sldNum" sz="quarter" idx="12"/>
          </p:nvPr>
        </p:nvSpPr>
        <p:spPr/>
        <p:txBody>
          <a:bodyPr/>
          <a:lstStyle/>
          <a:p>
            <a:pPr>
              <a:defRPr/>
            </a:pPr>
            <a:fld id="{F186B044-F886-4159-9C95-B3F553DC6729}" type="slidenum">
              <a:rPr lang="pt-PT" smtClean="0"/>
              <a:pPr>
                <a:defRPr/>
              </a:pPr>
              <a:t>21</a:t>
            </a:fld>
            <a:endParaRPr lang="pt-PT"/>
          </a:p>
        </p:txBody>
      </p:sp>
    </p:spTree>
    <p:extLst>
      <p:ext uri="{BB962C8B-B14F-4D97-AF65-F5344CB8AC3E}">
        <p14:creationId xmlns:p14="http://schemas.microsoft.com/office/powerpoint/2010/main" val="474615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850106"/>
          </a:xfrm>
        </p:spPr>
        <p:txBody>
          <a:bodyPr/>
          <a:lstStyle/>
          <a:p>
            <a:r>
              <a:rPr lang="pt-PT" sz="3000" dirty="0" smtClean="0">
                <a:solidFill>
                  <a:schemeClr val="accent4">
                    <a:lumMod val="75000"/>
                  </a:schemeClr>
                </a:solidFill>
              </a:rPr>
              <a:t>Final </a:t>
            </a:r>
            <a:r>
              <a:rPr lang="pt-PT" sz="3000" dirty="0" err="1" smtClean="0">
                <a:solidFill>
                  <a:schemeClr val="accent4">
                    <a:lumMod val="75000"/>
                  </a:schemeClr>
                </a:solidFill>
              </a:rPr>
              <a:t>remarks</a:t>
            </a:r>
            <a:r>
              <a:rPr lang="pt-PT" sz="3000" dirty="0" smtClean="0">
                <a:solidFill>
                  <a:schemeClr val="accent4">
                    <a:lumMod val="75000"/>
                  </a:schemeClr>
                </a:solidFill>
              </a:rPr>
              <a:t>- </a:t>
            </a:r>
            <a:r>
              <a:rPr lang="pt-PT" sz="3000" dirty="0" err="1" smtClean="0">
                <a:solidFill>
                  <a:schemeClr val="accent4">
                    <a:lumMod val="75000"/>
                  </a:schemeClr>
                </a:solidFill>
              </a:rPr>
              <a:t>What</a:t>
            </a:r>
            <a:r>
              <a:rPr lang="pt-PT" sz="3000" dirty="0" smtClean="0">
                <a:solidFill>
                  <a:schemeClr val="accent4">
                    <a:lumMod val="75000"/>
                  </a:schemeClr>
                </a:solidFill>
              </a:rPr>
              <a:t> role for </a:t>
            </a:r>
            <a:r>
              <a:rPr lang="pt-PT" sz="3000" dirty="0" err="1" smtClean="0">
                <a:solidFill>
                  <a:schemeClr val="accent4">
                    <a:lumMod val="75000"/>
                  </a:schemeClr>
                </a:solidFill>
              </a:rPr>
              <a:t>the</a:t>
            </a:r>
            <a:r>
              <a:rPr lang="pt-PT" sz="3000" dirty="0" smtClean="0">
                <a:solidFill>
                  <a:schemeClr val="accent4">
                    <a:lumMod val="75000"/>
                  </a:schemeClr>
                </a:solidFill>
              </a:rPr>
              <a:t> Macro </a:t>
            </a:r>
            <a:r>
              <a:rPr lang="pt-PT" sz="3000" dirty="0" err="1" smtClean="0">
                <a:solidFill>
                  <a:schemeClr val="accent4">
                    <a:lumMod val="75000"/>
                  </a:schemeClr>
                </a:solidFill>
              </a:rPr>
              <a:t>Approach</a:t>
            </a:r>
            <a:r>
              <a:rPr lang="pt-PT" sz="3000" dirty="0" smtClean="0">
                <a:solidFill>
                  <a:schemeClr val="accent4">
                    <a:lumMod val="75000"/>
                  </a:schemeClr>
                </a:solidFill>
              </a:rPr>
              <a:t>?</a:t>
            </a:r>
            <a:endParaRPr lang="en-GB" sz="3000" dirty="0">
              <a:solidFill>
                <a:schemeClr val="accent4">
                  <a:lumMod val="75000"/>
                </a:schemeClr>
              </a:solidFill>
            </a:endParaRPr>
          </a:p>
        </p:txBody>
      </p:sp>
      <p:sp>
        <p:nvSpPr>
          <p:cNvPr id="3" name="Content Placeholder 2"/>
          <p:cNvSpPr>
            <a:spLocks noGrp="1"/>
          </p:cNvSpPr>
          <p:nvPr>
            <p:ph sz="quarter" idx="1"/>
          </p:nvPr>
        </p:nvSpPr>
        <p:spPr>
          <a:xfrm>
            <a:off x="914400" y="1196752"/>
            <a:ext cx="7772400" cy="4823048"/>
          </a:xfrm>
        </p:spPr>
        <p:txBody>
          <a:bodyPr/>
          <a:lstStyle/>
          <a:p>
            <a:r>
              <a:rPr lang="pt-PT" dirty="0" smtClean="0"/>
              <a:t>Macro </a:t>
            </a:r>
            <a:r>
              <a:rPr lang="pt-PT" dirty="0" err="1" smtClean="0"/>
              <a:t>fundamentals</a:t>
            </a:r>
            <a:r>
              <a:rPr lang="pt-PT" dirty="0" smtClean="0"/>
              <a:t> as a </a:t>
            </a:r>
            <a:r>
              <a:rPr lang="pt-PT" dirty="0" err="1" smtClean="0"/>
              <a:t>means</a:t>
            </a:r>
            <a:r>
              <a:rPr lang="pt-PT" dirty="0" smtClean="0"/>
              <a:t> </a:t>
            </a:r>
            <a:r>
              <a:rPr lang="pt-PT" dirty="0" err="1" smtClean="0"/>
              <a:t>of</a:t>
            </a:r>
            <a:r>
              <a:rPr lang="pt-PT" dirty="0" smtClean="0"/>
              <a:t> “</a:t>
            </a:r>
            <a:r>
              <a:rPr lang="pt-PT" dirty="0" err="1" smtClean="0"/>
              <a:t>setting</a:t>
            </a:r>
            <a:r>
              <a:rPr lang="pt-PT" dirty="0" smtClean="0"/>
              <a:t> </a:t>
            </a:r>
            <a:r>
              <a:rPr lang="pt-PT" dirty="0" err="1" smtClean="0"/>
              <a:t>the</a:t>
            </a:r>
            <a:r>
              <a:rPr lang="pt-PT" dirty="0" smtClean="0"/>
              <a:t> </a:t>
            </a:r>
            <a:r>
              <a:rPr lang="pt-PT" dirty="0" err="1" smtClean="0"/>
              <a:t>parameters</a:t>
            </a:r>
            <a:r>
              <a:rPr lang="pt-PT" dirty="0" smtClean="0"/>
              <a:t>” </a:t>
            </a:r>
            <a:r>
              <a:rPr lang="pt-PT" dirty="0" err="1" smtClean="0"/>
              <a:t>within</a:t>
            </a:r>
            <a:r>
              <a:rPr lang="pt-PT" dirty="0" smtClean="0"/>
              <a:t> </a:t>
            </a:r>
            <a:r>
              <a:rPr lang="pt-PT" dirty="0" err="1" smtClean="0"/>
              <a:t>which</a:t>
            </a:r>
            <a:r>
              <a:rPr lang="pt-PT" dirty="0" smtClean="0"/>
              <a:t> </a:t>
            </a:r>
            <a:r>
              <a:rPr lang="pt-PT" dirty="0" err="1" smtClean="0"/>
              <a:t>microstructural</a:t>
            </a:r>
            <a:r>
              <a:rPr lang="pt-PT" dirty="0" smtClean="0"/>
              <a:t> </a:t>
            </a:r>
            <a:r>
              <a:rPr lang="pt-PT" dirty="0" err="1" smtClean="0"/>
              <a:t>models</a:t>
            </a:r>
            <a:r>
              <a:rPr lang="pt-PT" dirty="0" smtClean="0"/>
              <a:t> </a:t>
            </a:r>
            <a:r>
              <a:rPr lang="pt-PT" dirty="0" err="1" smtClean="0"/>
              <a:t>may</a:t>
            </a:r>
            <a:r>
              <a:rPr lang="pt-PT" dirty="0" smtClean="0"/>
              <a:t> </a:t>
            </a:r>
            <a:r>
              <a:rPr lang="pt-PT" dirty="0" err="1" smtClean="0"/>
              <a:t>be</a:t>
            </a:r>
            <a:r>
              <a:rPr lang="pt-PT" dirty="0" smtClean="0"/>
              <a:t> </a:t>
            </a:r>
            <a:r>
              <a:rPr lang="pt-PT" dirty="0" err="1" smtClean="0"/>
              <a:t>constructed</a:t>
            </a:r>
            <a:r>
              <a:rPr lang="pt-PT" dirty="0" smtClean="0"/>
              <a:t>.</a:t>
            </a:r>
          </a:p>
          <a:p>
            <a:pPr>
              <a:spcBef>
                <a:spcPts val="1800"/>
              </a:spcBef>
            </a:pPr>
            <a:r>
              <a:rPr lang="pt-PT" dirty="0" err="1" smtClean="0"/>
              <a:t>Even</a:t>
            </a:r>
            <a:r>
              <a:rPr lang="pt-PT" dirty="0" smtClean="0"/>
              <a:t> </a:t>
            </a:r>
            <a:r>
              <a:rPr lang="pt-PT" dirty="0" err="1" smtClean="0"/>
              <a:t>though</a:t>
            </a:r>
            <a:r>
              <a:rPr lang="pt-PT" dirty="0" smtClean="0"/>
              <a:t> </a:t>
            </a:r>
            <a:r>
              <a:rPr lang="pt-PT" dirty="0" err="1" smtClean="0"/>
              <a:t>the</a:t>
            </a:r>
            <a:r>
              <a:rPr lang="pt-PT" dirty="0" smtClean="0"/>
              <a:t> nominal </a:t>
            </a:r>
            <a:r>
              <a:rPr lang="pt-PT" dirty="0" err="1" smtClean="0"/>
              <a:t>exchange</a:t>
            </a:r>
            <a:r>
              <a:rPr lang="pt-PT" dirty="0" smtClean="0"/>
              <a:t> rate </a:t>
            </a:r>
            <a:r>
              <a:rPr lang="pt-PT" dirty="0" err="1" smtClean="0"/>
              <a:t>is</a:t>
            </a:r>
            <a:r>
              <a:rPr lang="pt-PT" dirty="0" smtClean="0"/>
              <a:t> hard to </a:t>
            </a:r>
            <a:r>
              <a:rPr lang="pt-PT" dirty="0" err="1" smtClean="0"/>
              <a:t>distinguish</a:t>
            </a:r>
            <a:r>
              <a:rPr lang="pt-PT" dirty="0" smtClean="0"/>
              <a:t> </a:t>
            </a:r>
            <a:r>
              <a:rPr lang="pt-PT" dirty="0" err="1" smtClean="0"/>
              <a:t>from</a:t>
            </a:r>
            <a:r>
              <a:rPr lang="pt-PT" dirty="0" smtClean="0"/>
              <a:t> a </a:t>
            </a:r>
            <a:r>
              <a:rPr lang="pt-PT" dirty="0" err="1" smtClean="0"/>
              <a:t>random</a:t>
            </a:r>
            <a:r>
              <a:rPr lang="pt-PT" dirty="0" smtClean="0"/>
              <a:t> </a:t>
            </a:r>
            <a:r>
              <a:rPr lang="pt-PT" dirty="0" err="1" smtClean="0"/>
              <a:t>walk</a:t>
            </a:r>
            <a:r>
              <a:rPr lang="pt-PT" dirty="0" smtClean="0"/>
              <a:t> </a:t>
            </a:r>
            <a:r>
              <a:rPr lang="pt-PT" dirty="0" err="1" smtClean="0"/>
              <a:t>even</a:t>
            </a:r>
            <a:r>
              <a:rPr lang="pt-PT" dirty="0" smtClean="0"/>
              <a:t> </a:t>
            </a:r>
            <a:r>
              <a:rPr lang="pt-PT" dirty="0" err="1" smtClean="0"/>
              <a:t>at</a:t>
            </a:r>
            <a:r>
              <a:rPr lang="pt-PT" dirty="0" smtClean="0"/>
              <a:t> </a:t>
            </a:r>
            <a:r>
              <a:rPr lang="pt-PT" dirty="0" err="1" smtClean="0"/>
              <a:t>the</a:t>
            </a:r>
            <a:r>
              <a:rPr lang="pt-PT" dirty="0" smtClean="0"/>
              <a:t> 1-year </a:t>
            </a:r>
            <a:r>
              <a:rPr lang="pt-PT" dirty="0" err="1" smtClean="0"/>
              <a:t>horizon</a:t>
            </a:r>
            <a:r>
              <a:rPr lang="pt-PT" dirty="0" smtClean="0"/>
              <a:t>, a </a:t>
            </a:r>
            <a:r>
              <a:rPr lang="pt-PT" dirty="0" err="1" smtClean="0"/>
              <a:t>simple</a:t>
            </a:r>
            <a:r>
              <a:rPr lang="pt-PT" dirty="0" smtClean="0"/>
              <a:t> macro </a:t>
            </a:r>
            <a:r>
              <a:rPr lang="pt-PT" dirty="0" err="1" smtClean="0"/>
              <a:t>fundamentals-based</a:t>
            </a:r>
            <a:r>
              <a:rPr lang="pt-PT" dirty="0" smtClean="0"/>
              <a:t>  </a:t>
            </a:r>
            <a:r>
              <a:rPr lang="pt-PT" dirty="0" err="1" smtClean="0"/>
              <a:t>model</a:t>
            </a:r>
            <a:r>
              <a:rPr lang="pt-PT" dirty="0" smtClean="0"/>
              <a:t> </a:t>
            </a:r>
            <a:r>
              <a:rPr lang="pt-PT" dirty="0" err="1" smtClean="0"/>
              <a:t>outperforms</a:t>
            </a:r>
            <a:r>
              <a:rPr lang="pt-PT" dirty="0" smtClean="0"/>
              <a:t> </a:t>
            </a:r>
            <a:r>
              <a:rPr lang="pt-PT" dirty="0" err="1" smtClean="0"/>
              <a:t>the</a:t>
            </a:r>
            <a:r>
              <a:rPr lang="pt-PT" dirty="0" smtClean="0"/>
              <a:t> </a:t>
            </a:r>
            <a:r>
              <a:rPr lang="pt-PT" dirty="0" err="1" smtClean="0"/>
              <a:t>random</a:t>
            </a:r>
            <a:r>
              <a:rPr lang="pt-PT" dirty="0" smtClean="0"/>
              <a:t> </a:t>
            </a:r>
            <a:r>
              <a:rPr lang="pt-PT" dirty="0" err="1" smtClean="0"/>
              <a:t>walk</a:t>
            </a:r>
            <a:r>
              <a:rPr lang="pt-PT" dirty="0" smtClean="0"/>
              <a:t> </a:t>
            </a:r>
            <a:r>
              <a:rPr lang="pt-PT" dirty="0" err="1" smtClean="0"/>
              <a:t>at</a:t>
            </a:r>
            <a:r>
              <a:rPr lang="pt-PT" dirty="0" smtClean="0"/>
              <a:t> </a:t>
            </a:r>
            <a:r>
              <a:rPr lang="pt-PT" dirty="0" err="1" smtClean="0"/>
              <a:t>horizons</a:t>
            </a:r>
            <a:r>
              <a:rPr lang="pt-PT" dirty="0" smtClean="0"/>
              <a:t> 5 </a:t>
            </a:r>
            <a:r>
              <a:rPr lang="pt-PT" dirty="0" err="1" smtClean="0"/>
              <a:t>years</a:t>
            </a:r>
            <a:r>
              <a:rPr lang="pt-PT" dirty="0" smtClean="0"/>
              <a:t>+.</a:t>
            </a:r>
          </a:p>
          <a:p>
            <a:pPr>
              <a:spcBef>
                <a:spcPts val="1800"/>
              </a:spcBef>
            </a:pPr>
            <a:r>
              <a:rPr lang="pt-PT" dirty="0" err="1" smtClean="0"/>
              <a:t>The</a:t>
            </a:r>
            <a:r>
              <a:rPr lang="pt-PT" dirty="0" smtClean="0"/>
              <a:t> </a:t>
            </a:r>
            <a:r>
              <a:rPr lang="pt-PT" dirty="0" err="1" smtClean="0"/>
              <a:t>process</a:t>
            </a:r>
            <a:r>
              <a:rPr lang="pt-PT" dirty="0" smtClean="0"/>
              <a:t> </a:t>
            </a:r>
            <a:r>
              <a:rPr lang="pt-PT" dirty="0" err="1" smtClean="0"/>
              <a:t>by</a:t>
            </a:r>
            <a:r>
              <a:rPr lang="pt-PT" dirty="0" smtClean="0"/>
              <a:t> </a:t>
            </a:r>
            <a:r>
              <a:rPr lang="pt-PT" dirty="0" err="1" smtClean="0"/>
              <a:t>which</a:t>
            </a:r>
            <a:r>
              <a:rPr lang="pt-PT" dirty="0" smtClean="0"/>
              <a:t> </a:t>
            </a:r>
            <a:r>
              <a:rPr lang="pt-PT" dirty="0" err="1" smtClean="0"/>
              <a:t>information</a:t>
            </a:r>
            <a:r>
              <a:rPr lang="pt-PT" dirty="0" smtClean="0"/>
              <a:t> </a:t>
            </a:r>
            <a:r>
              <a:rPr lang="pt-PT" dirty="0" err="1" smtClean="0"/>
              <a:t>is</a:t>
            </a:r>
            <a:r>
              <a:rPr lang="pt-PT" dirty="0" smtClean="0"/>
              <a:t> </a:t>
            </a:r>
            <a:r>
              <a:rPr lang="pt-PT" dirty="0" err="1" smtClean="0"/>
              <a:t>obtained</a:t>
            </a:r>
            <a:r>
              <a:rPr lang="pt-PT" dirty="0" smtClean="0"/>
              <a:t> and </a:t>
            </a:r>
            <a:r>
              <a:rPr lang="pt-PT" dirty="0" err="1" smtClean="0"/>
              <a:t>disseminated</a:t>
            </a:r>
            <a:r>
              <a:rPr lang="pt-PT" dirty="0" smtClean="0"/>
              <a:t> in </a:t>
            </a:r>
            <a:r>
              <a:rPr lang="pt-PT" dirty="0" err="1" smtClean="0"/>
              <a:t>the</a:t>
            </a:r>
            <a:r>
              <a:rPr lang="pt-PT" dirty="0" smtClean="0"/>
              <a:t> FOREX </a:t>
            </a:r>
            <a:r>
              <a:rPr lang="pt-PT" dirty="0" err="1" smtClean="0"/>
              <a:t>is</a:t>
            </a:r>
            <a:r>
              <a:rPr lang="pt-PT" dirty="0" smtClean="0"/>
              <a:t> </a:t>
            </a:r>
            <a:r>
              <a:rPr lang="pt-PT" dirty="0" err="1" smtClean="0"/>
              <a:t>only</a:t>
            </a:r>
            <a:r>
              <a:rPr lang="pt-PT" dirty="0" smtClean="0"/>
              <a:t> </a:t>
            </a:r>
            <a:r>
              <a:rPr lang="pt-PT" dirty="0" err="1" smtClean="0"/>
              <a:t>analysed</a:t>
            </a:r>
            <a:r>
              <a:rPr lang="pt-PT" dirty="0" smtClean="0"/>
              <a:t> in </a:t>
            </a:r>
            <a:r>
              <a:rPr lang="pt-PT" dirty="0" err="1" smtClean="0"/>
              <a:t>the</a:t>
            </a:r>
            <a:r>
              <a:rPr lang="pt-PT" dirty="0" smtClean="0"/>
              <a:t> </a:t>
            </a:r>
            <a:r>
              <a:rPr lang="pt-PT" dirty="0" err="1" smtClean="0"/>
              <a:t>microstructural</a:t>
            </a:r>
            <a:r>
              <a:rPr lang="pt-PT" dirty="0" smtClean="0"/>
              <a:t> </a:t>
            </a:r>
            <a:r>
              <a:rPr lang="pt-PT" dirty="0" err="1" smtClean="0"/>
              <a:t>approach</a:t>
            </a:r>
            <a:r>
              <a:rPr lang="pt-PT" dirty="0" smtClean="0"/>
              <a:t>.</a:t>
            </a:r>
          </a:p>
          <a:p>
            <a:pPr>
              <a:spcBef>
                <a:spcPts val="1200"/>
              </a:spcBef>
            </a:pPr>
            <a:endParaRPr lang="en-GB" dirty="0"/>
          </a:p>
        </p:txBody>
      </p:sp>
      <p:sp>
        <p:nvSpPr>
          <p:cNvPr id="4" name="Slide Number Placeholder 3"/>
          <p:cNvSpPr>
            <a:spLocks noGrp="1"/>
          </p:cNvSpPr>
          <p:nvPr>
            <p:ph type="sldNum" sz="quarter" idx="12"/>
          </p:nvPr>
        </p:nvSpPr>
        <p:spPr/>
        <p:txBody>
          <a:bodyPr/>
          <a:lstStyle/>
          <a:p>
            <a:pPr>
              <a:defRPr/>
            </a:pPr>
            <a:fld id="{F186B044-F886-4159-9C95-B3F553DC6729}" type="slidenum">
              <a:rPr lang="pt-PT" smtClean="0"/>
              <a:pPr>
                <a:defRPr/>
              </a:pPr>
              <a:t>22</a:t>
            </a:fld>
            <a:endParaRPr lang="pt-PT"/>
          </a:p>
        </p:txBody>
      </p:sp>
      <p:sp>
        <p:nvSpPr>
          <p:cNvPr id="5" name="Footer Placeholder 4"/>
          <p:cNvSpPr>
            <a:spLocks noGrp="1"/>
          </p:cNvSpPr>
          <p:nvPr>
            <p:ph type="ftr" sz="quarter" idx="11"/>
          </p:nvPr>
        </p:nvSpPr>
        <p:spPr/>
        <p:txBody>
          <a:bodyPr/>
          <a:lstStyle/>
          <a:p>
            <a:pPr>
              <a:defRPr/>
            </a:pPr>
            <a:r>
              <a:rPr lang="pt-PT" smtClean="0"/>
              <a:t>International Financial Markets, ISEG    Paula Albuquerque</a:t>
            </a:r>
            <a:endParaRPr lang="pt-PT"/>
          </a:p>
        </p:txBody>
      </p:sp>
    </p:spTree>
    <p:extLst>
      <p:ext uri="{BB962C8B-B14F-4D97-AF65-F5344CB8AC3E}">
        <p14:creationId xmlns:p14="http://schemas.microsoft.com/office/powerpoint/2010/main" val="4907334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99592" y="620688"/>
            <a:ext cx="7772400" cy="4572000"/>
          </a:xfrm>
        </p:spPr>
        <p:txBody>
          <a:bodyPr/>
          <a:lstStyle/>
          <a:p>
            <a:pPr lvl="1">
              <a:spcBef>
                <a:spcPts val="1800"/>
              </a:spcBef>
            </a:pPr>
            <a:r>
              <a:rPr lang="en-US" dirty="0" smtClean="0"/>
              <a:t>Time-of-day complicate the relation between order flow and returns, with unstable coefficients across different time intervals.</a:t>
            </a:r>
          </a:p>
          <a:p>
            <a:pPr>
              <a:spcBef>
                <a:spcPts val="1800"/>
              </a:spcBef>
            </a:pPr>
            <a:r>
              <a:rPr lang="en-US" dirty="0" smtClean="0"/>
              <a:t>Relationship between order flows and fundamentals. </a:t>
            </a:r>
          </a:p>
          <a:p>
            <a:pPr lvl="1">
              <a:spcBef>
                <a:spcPts val="1800"/>
              </a:spcBef>
            </a:pPr>
            <a:r>
              <a:rPr lang="en-US" sz="2200" dirty="0" smtClean="0"/>
              <a:t>If </a:t>
            </a:r>
            <a:r>
              <a:rPr lang="en-US" sz="2200" dirty="0"/>
              <a:t>the dealers set prices taking into account the expectations regarding future fundamentals based on </a:t>
            </a:r>
            <a:r>
              <a:rPr lang="en-US" sz="2200" dirty="0" smtClean="0"/>
              <a:t>information, </a:t>
            </a:r>
            <a:r>
              <a:rPr lang="en-US" sz="2200" dirty="0"/>
              <a:t>current exchange rates must have predictive power </a:t>
            </a:r>
            <a:r>
              <a:rPr lang="en-US" sz="2200" dirty="0" smtClean="0"/>
              <a:t>for </a:t>
            </a:r>
            <a:r>
              <a:rPr lang="en-US" sz="2200" dirty="0"/>
              <a:t>fundamentals. There is some evidence to that effect, although the predictive power i</a:t>
            </a:r>
            <a:r>
              <a:rPr lang="en-US" sz="2200" dirty="0" smtClean="0"/>
              <a:t>s limited.</a:t>
            </a:r>
            <a:endParaRPr lang="en-US" sz="2200" dirty="0"/>
          </a:p>
          <a:p>
            <a:pPr lvl="1"/>
            <a:r>
              <a:rPr lang="en-US" sz="2200" dirty="0"/>
              <a:t>Although verifying that dispersed information is impounded into prices via interdealer order flow is important, it does not provide evidence on the “ultimate source of exchange rate dynamics”.</a:t>
            </a:r>
          </a:p>
          <a:p>
            <a:pPr lvl="1"/>
            <a:endParaRPr lang="en-US" sz="2200" dirty="0"/>
          </a:p>
          <a:p>
            <a:pPr lvl="1"/>
            <a:endParaRPr lang="pt-PT" sz="2200" dirty="0"/>
          </a:p>
          <a:p>
            <a:endParaRPr lang="en-GB" dirty="0"/>
          </a:p>
        </p:txBody>
      </p:sp>
      <p:sp>
        <p:nvSpPr>
          <p:cNvPr id="4" name="Slide Number Placeholder 3"/>
          <p:cNvSpPr>
            <a:spLocks noGrp="1"/>
          </p:cNvSpPr>
          <p:nvPr>
            <p:ph type="sldNum" sz="quarter" idx="12"/>
          </p:nvPr>
        </p:nvSpPr>
        <p:spPr/>
        <p:txBody>
          <a:bodyPr/>
          <a:lstStyle/>
          <a:p>
            <a:pPr>
              <a:defRPr/>
            </a:pPr>
            <a:fld id="{F186B044-F886-4159-9C95-B3F553DC6729}" type="slidenum">
              <a:rPr lang="pt-PT" smtClean="0"/>
              <a:pPr>
                <a:defRPr/>
              </a:pPr>
              <a:t>23</a:t>
            </a:fld>
            <a:endParaRPr lang="pt-PT"/>
          </a:p>
        </p:txBody>
      </p:sp>
      <p:sp>
        <p:nvSpPr>
          <p:cNvPr id="2" name="Footer Placeholder 1"/>
          <p:cNvSpPr>
            <a:spLocks noGrp="1"/>
          </p:cNvSpPr>
          <p:nvPr>
            <p:ph type="ftr" sz="quarter" idx="11"/>
          </p:nvPr>
        </p:nvSpPr>
        <p:spPr/>
        <p:txBody>
          <a:bodyPr/>
          <a:lstStyle/>
          <a:p>
            <a:pPr>
              <a:defRPr/>
            </a:pPr>
            <a:r>
              <a:rPr lang="pt-PT" smtClean="0"/>
              <a:t>International Financial Markets, ISEG    Paula Albuquerque</a:t>
            </a:r>
            <a:endParaRPr lang="pt-PT"/>
          </a:p>
        </p:txBody>
      </p:sp>
    </p:spTree>
    <p:extLst>
      <p:ext uri="{BB962C8B-B14F-4D97-AF65-F5344CB8AC3E}">
        <p14:creationId xmlns:p14="http://schemas.microsoft.com/office/powerpoint/2010/main" val="3952414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2"/>
          <p:cNvSpPr>
            <a:spLocks noGrp="1"/>
          </p:cNvSpPr>
          <p:nvPr>
            <p:ph type="sldNum" sz="quarter" idx="12"/>
          </p:nvPr>
        </p:nvSpPr>
        <p:spPr/>
        <p:txBody>
          <a:bodyPr/>
          <a:lstStyle/>
          <a:p>
            <a:pPr>
              <a:defRPr/>
            </a:pPr>
            <a:fld id="{95053156-0646-420F-979D-0354A32BB2E5}" type="slidenum">
              <a:rPr lang="pt-PT"/>
              <a:pPr>
                <a:defRPr/>
              </a:pPr>
              <a:t>24</a:t>
            </a:fld>
            <a:endParaRPr lang="pt-PT"/>
          </a:p>
        </p:txBody>
      </p:sp>
      <p:sp>
        <p:nvSpPr>
          <p:cNvPr id="39939" name="Rectangle 3"/>
          <p:cNvSpPr>
            <a:spLocks noGrp="1"/>
          </p:cNvSpPr>
          <p:nvPr>
            <p:ph type="body" idx="1"/>
          </p:nvPr>
        </p:nvSpPr>
        <p:spPr>
          <a:xfrm>
            <a:off x="914400" y="549275"/>
            <a:ext cx="7772400" cy="5470525"/>
          </a:xfrm>
        </p:spPr>
        <p:txBody>
          <a:bodyPr/>
          <a:lstStyle/>
          <a:p>
            <a:r>
              <a:rPr lang="pt-PT" dirty="0" err="1" smtClean="0"/>
              <a:t>References</a:t>
            </a:r>
            <a:endParaRPr lang="pt-PT" dirty="0" smtClean="0"/>
          </a:p>
          <a:p>
            <a:pPr lvl="1"/>
            <a:r>
              <a:rPr lang="pt-PT" sz="2000" dirty="0" err="1" smtClean="0"/>
              <a:t>Dominguez</a:t>
            </a:r>
            <a:r>
              <a:rPr lang="pt-PT" sz="2000" dirty="0" smtClean="0"/>
              <a:t> and </a:t>
            </a:r>
            <a:r>
              <a:rPr lang="pt-PT" sz="2000" dirty="0" err="1" smtClean="0"/>
              <a:t>Frankel</a:t>
            </a:r>
            <a:r>
              <a:rPr lang="pt-PT" sz="2000" dirty="0" smtClean="0"/>
              <a:t>, 1993, </a:t>
            </a:r>
            <a:r>
              <a:rPr lang="en-GB" sz="2000" dirty="0"/>
              <a:t>Foreign exchange intervention: an empirical assessment. </a:t>
            </a:r>
            <a:r>
              <a:rPr lang="en-GB" sz="2000" i="1" dirty="0" smtClean="0"/>
              <a:t>in</a:t>
            </a:r>
            <a:r>
              <a:rPr lang="en-GB" sz="2000" dirty="0" smtClean="0"/>
              <a:t> </a:t>
            </a:r>
            <a:r>
              <a:rPr lang="en-GB" sz="2000" dirty="0"/>
              <a:t>On Exchange Rates, Frankel JA (ed</a:t>
            </a:r>
            <a:r>
              <a:rPr lang="en-GB" sz="2000" dirty="0" smtClean="0"/>
              <a:t>.). </a:t>
            </a:r>
            <a:r>
              <a:rPr lang="en-GB" sz="2000" dirty="0" err="1" smtClean="0"/>
              <a:t>Mit</a:t>
            </a:r>
            <a:r>
              <a:rPr lang="en-GB" sz="2000" dirty="0" smtClean="0"/>
              <a:t> </a:t>
            </a:r>
            <a:r>
              <a:rPr lang="en-GB" sz="2000" dirty="0"/>
              <a:t>Press: Cambridge, MA.</a:t>
            </a:r>
            <a:endParaRPr lang="pt-PT" sz="2000" dirty="0" smtClean="0"/>
          </a:p>
          <a:p>
            <a:pPr lvl="1"/>
            <a:r>
              <a:rPr lang="pt-PT" sz="2000" dirty="0" smtClean="0"/>
              <a:t>Evans and </a:t>
            </a:r>
            <a:r>
              <a:rPr lang="pt-PT" sz="2000" dirty="0" err="1" smtClean="0"/>
              <a:t>Lyons</a:t>
            </a:r>
            <a:r>
              <a:rPr lang="pt-PT" sz="2000" dirty="0" smtClean="0"/>
              <a:t>, 2004, A </a:t>
            </a:r>
            <a:r>
              <a:rPr lang="pt-PT" sz="2000" dirty="0" err="1" smtClean="0"/>
              <a:t>new</a:t>
            </a:r>
            <a:r>
              <a:rPr lang="pt-PT" sz="2000" dirty="0" smtClean="0"/>
              <a:t> Micro </a:t>
            </a:r>
            <a:r>
              <a:rPr lang="pt-PT" sz="2000" dirty="0" err="1" smtClean="0"/>
              <a:t>Model</a:t>
            </a:r>
            <a:r>
              <a:rPr lang="pt-PT" sz="2000" dirty="0" smtClean="0"/>
              <a:t> of </a:t>
            </a:r>
            <a:r>
              <a:rPr lang="pt-PT" sz="2000" dirty="0" err="1" smtClean="0"/>
              <a:t>exchange</a:t>
            </a:r>
            <a:r>
              <a:rPr lang="pt-PT" sz="2000" dirty="0" smtClean="0"/>
              <a:t> rate </a:t>
            </a:r>
            <a:r>
              <a:rPr lang="pt-PT" sz="2000" dirty="0" err="1" smtClean="0"/>
              <a:t>dynamics</a:t>
            </a:r>
            <a:r>
              <a:rPr lang="pt-PT" sz="2000" dirty="0" smtClean="0"/>
              <a:t>, NBER WP 10379</a:t>
            </a:r>
          </a:p>
          <a:p>
            <a:pPr lvl="1"/>
            <a:r>
              <a:rPr lang="pt-PT" sz="2000" dirty="0"/>
              <a:t>Evans </a:t>
            </a:r>
            <a:r>
              <a:rPr lang="pt-PT" sz="2000" dirty="0" err="1"/>
              <a:t>and</a:t>
            </a:r>
            <a:r>
              <a:rPr lang="pt-PT" sz="2000" dirty="0"/>
              <a:t> </a:t>
            </a:r>
            <a:r>
              <a:rPr lang="pt-PT" sz="2000" dirty="0" err="1"/>
              <a:t>Lyons</a:t>
            </a:r>
            <a:r>
              <a:rPr lang="pt-PT" sz="2000" dirty="0"/>
              <a:t>, </a:t>
            </a:r>
            <a:r>
              <a:rPr lang="pt-PT" sz="2000" dirty="0" smtClean="0"/>
              <a:t>2005 </a:t>
            </a:r>
            <a:r>
              <a:rPr lang="en-US" sz="2000" dirty="0" smtClean="0"/>
              <a:t>Do </a:t>
            </a:r>
            <a:r>
              <a:rPr lang="en-US" sz="2000" dirty="0"/>
              <a:t>currency markets absorb news quickly? Journal of International Money and Finance 24 (6), 197–217.</a:t>
            </a:r>
            <a:endParaRPr lang="pt-PT" sz="2000" dirty="0" smtClean="0"/>
          </a:p>
          <a:p>
            <a:pPr lvl="1"/>
            <a:r>
              <a:rPr lang="pt-PT" sz="2000" dirty="0" err="1" smtClean="0"/>
              <a:t>Flood</a:t>
            </a:r>
            <a:r>
              <a:rPr lang="pt-PT" sz="2000" dirty="0" smtClean="0"/>
              <a:t> and Taylor, 1996, Exchange rate </a:t>
            </a:r>
            <a:r>
              <a:rPr lang="pt-PT" sz="2000" dirty="0" err="1" smtClean="0"/>
              <a:t>Economics</a:t>
            </a:r>
            <a:r>
              <a:rPr lang="pt-PT" sz="2000" dirty="0" smtClean="0"/>
              <a:t>: </a:t>
            </a:r>
            <a:r>
              <a:rPr lang="pt-PT" sz="2000" dirty="0" err="1" smtClean="0"/>
              <a:t>what’s</a:t>
            </a:r>
            <a:r>
              <a:rPr lang="pt-PT" sz="2000" dirty="0" smtClean="0"/>
              <a:t> </a:t>
            </a:r>
            <a:r>
              <a:rPr lang="pt-PT" sz="2000" dirty="0" err="1" smtClean="0"/>
              <a:t>wrong</a:t>
            </a:r>
            <a:r>
              <a:rPr lang="pt-PT" sz="2000" dirty="0" smtClean="0"/>
              <a:t> </a:t>
            </a:r>
            <a:r>
              <a:rPr lang="pt-PT" sz="2000" dirty="0" err="1" smtClean="0"/>
              <a:t>with</a:t>
            </a:r>
            <a:r>
              <a:rPr lang="pt-PT" sz="2000" dirty="0" smtClean="0"/>
              <a:t> </a:t>
            </a:r>
            <a:r>
              <a:rPr lang="pt-PT" sz="2000" dirty="0" err="1" smtClean="0"/>
              <a:t>the</a:t>
            </a:r>
            <a:r>
              <a:rPr lang="pt-PT" sz="2000" dirty="0" smtClean="0"/>
              <a:t> </a:t>
            </a:r>
            <a:r>
              <a:rPr lang="pt-PT" sz="2000" dirty="0" err="1" smtClean="0"/>
              <a:t>conventional</a:t>
            </a:r>
            <a:r>
              <a:rPr lang="pt-PT" sz="2000" dirty="0" smtClean="0"/>
              <a:t> macro </a:t>
            </a:r>
            <a:r>
              <a:rPr lang="pt-PT" sz="2000" dirty="0" err="1" smtClean="0"/>
              <a:t>approach</a:t>
            </a:r>
            <a:r>
              <a:rPr lang="pt-PT" sz="2000" dirty="0" smtClean="0"/>
              <a:t>? </a:t>
            </a:r>
            <a:r>
              <a:rPr lang="pt-PT" sz="2000" i="1" dirty="0" smtClean="0"/>
              <a:t>In</a:t>
            </a:r>
            <a:r>
              <a:rPr lang="pt-PT" sz="2000" dirty="0" smtClean="0"/>
              <a:t> </a:t>
            </a:r>
            <a:r>
              <a:rPr lang="pt-PT" sz="2000" dirty="0" err="1" smtClean="0"/>
              <a:t>Frankel</a:t>
            </a:r>
            <a:r>
              <a:rPr lang="pt-PT" sz="2000" dirty="0" smtClean="0"/>
              <a:t> </a:t>
            </a:r>
            <a:r>
              <a:rPr lang="pt-PT" sz="2000" dirty="0" err="1" smtClean="0"/>
              <a:t>et</a:t>
            </a:r>
            <a:r>
              <a:rPr lang="pt-PT" sz="2000" dirty="0" smtClean="0"/>
              <a:t> al. (</a:t>
            </a:r>
            <a:r>
              <a:rPr lang="pt-PT" sz="2000" dirty="0" err="1" smtClean="0"/>
              <a:t>eds</a:t>
            </a:r>
            <a:r>
              <a:rPr lang="pt-PT" sz="2000" dirty="0" smtClean="0"/>
              <a:t>) The </a:t>
            </a:r>
            <a:r>
              <a:rPr lang="pt-PT" sz="2000" dirty="0" err="1" smtClean="0"/>
              <a:t>Microstructure</a:t>
            </a:r>
            <a:r>
              <a:rPr lang="pt-PT" sz="2000" dirty="0" smtClean="0"/>
              <a:t> of </a:t>
            </a:r>
            <a:r>
              <a:rPr lang="pt-PT" sz="2000" dirty="0" err="1" smtClean="0"/>
              <a:t>Foreign</a:t>
            </a:r>
            <a:r>
              <a:rPr lang="pt-PT" sz="2000" dirty="0" smtClean="0"/>
              <a:t> Exchange </a:t>
            </a:r>
            <a:r>
              <a:rPr lang="pt-PT" sz="2000" dirty="0" err="1" smtClean="0"/>
              <a:t>Markets</a:t>
            </a:r>
            <a:r>
              <a:rPr lang="pt-PT" sz="2000" dirty="0" smtClean="0"/>
              <a:t>, The </a:t>
            </a:r>
            <a:r>
              <a:rPr lang="pt-PT" sz="2000" dirty="0" err="1" smtClean="0"/>
              <a:t>University</a:t>
            </a:r>
            <a:r>
              <a:rPr lang="pt-PT" sz="2000" dirty="0" smtClean="0"/>
              <a:t> of Chicago </a:t>
            </a:r>
            <a:r>
              <a:rPr lang="pt-PT" sz="2000" dirty="0" err="1" smtClean="0"/>
              <a:t>Press</a:t>
            </a:r>
            <a:r>
              <a:rPr lang="pt-PT" sz="2000" dirty="0" smtClean="0"/>
              <a:t>, p.261-294</a:t>
            </a:r>
          </a:p>
          <a:p>
            <a:pPr lvl="1"/>
            <a:r>
              <a:rPr lang="en-US" sz="2000" dirty="0"/>
              <a:t>King, </a:t>
            </a:r>
            <a:r>
              <a:rPr lang="en-US" sz="2000" dirty="0" err="1" smtClean="0"/>
              <a:t>Sarno</a:t>
            </a:r>
            <a:r>
              <a:rPr lang="en-US" sz="2000" dirty="0" smtClean="0"/>
              <a:t> and </a:t>
            </a:r>
            <a:r>
              <a:rPr lang="en-US" sz="2000" dirty="0" err="1" smtClean="0"/>
              <a:t>Sojli</a:t>
            </a:r>
            <a:r>
              <a:rPr lang="en-US" sz="2000" dirty="0"/>
              <a:t>, </a:t>
            </a:r>
            <a:r>
              <a:rPr lang="en-US" sz="2000" dirty="0" smtClean="0"/>
              <a:t>2010</a:t>
            </a:r>
            <a:r>
              <a:rPr lang="en-US" sz="2000" dirty="0"/>
              <a:t>. Timing exchange rates using order flow: the case of the </a:t>
            </a:r>
            <a:r>
              <a:rPr lang="en-US" sz="2000" dirty="0" err="1"/>
              <a:t>Loonie</a:t>
            </a:r>
            <a:r>
              <a:rPr lang="en-US" sz="2000" dirty="0"/>
              <a:t>. Journal of Banking and Finance 34 (12), 2917–2928</a:t>
            </a:r>
            <a:endParaRPr lang="pt-PT" sz="2000" dirty="0" smtClean="0"/>
          </a:p>
          <a:p>
            <a:pPr lvl="1"/>
            <a:r>
              <a:rPr lang="pt-PT" sz="2000" dirty="0" err="1" smtClean="0"/>
              <a:t>Lyons</a:t>
            </a:r>
            <a:r>
              <a:rPr lang="pt-PT" sz="2000" dirty="0" smtClean="0"/>
              <a:t>,  2001,The </a:t>
            </a:r>
            <a:r>
              <a:rPr lang="pt-PT" sz="2000" dirty="0" err="1" smtClean="0"/>
              <a:t>Microstructure</a:t>
            </a:r>
            <a:r>
              <a:rPr lang="pt-PT" sz="2000" dirty="0" smtClean="0"/>
              <a:t> </a:t>
            </a:r>
            <a:r>
              <a:rPr lang="pt-PT" sz="2000" dirty="0" err="1" smtClean="0"/>
              <a:t>Approach</a:t>
            </a:r>
            <a:r>
              <a:rPr lang="pt-PT" sz="2000" dirty="0" smtClean="0"/>
              <a:t> to Exchange Rates, MIT </a:t>
            </a:r>
            <a:r>
              <a:rPr lang="pt-PT" sz="2000" dirty="0" err="1" smtClean="0"/>
              <a:t>Press</a:t>
            </a:r>
            <a:r>
              <a:rPr lang="pt-PT" sz="2000" dirty="0" smtClean="0"/>
              <a:t>: </a:t>
            </a:r>
            <a:r>
              <a:rPr lang="en-GB" sz="2000" dirty="0"/>
              <a:t>Cambridge, MA</a:t>
            </a:r>
            <a:r>
              <a:rPr lang="en-GB" sz="2000" dirty="0" smtClean="0"/>
              <a:t>.</a:t>
            </a:r>
            <a:endParaRPr lang="pt-PT" sz="2000" dirty="0" smtClean="0"/>
          </a:p>
          <a:p>
            <a:pPr lvl="1"/>
            <a:endParaRPr lang="pt-PT" dirty="0" smtClean="0"/>
          </a:p>
        </p:txBody>
      </p:sp>
      <p:sp>
        <p:nvSpPr>
          <p:cNvPr id="2" name="Footer Placeholder 1"/>
          <p:cNvSpPr>
            <a:spLocks noGrp="1"/>
          </p:cNvSpPr>
          <p:nvPr>
            <p:ph type="ftr" sz="quarter" idx="11"/>
          </p:nvPr>
        </p:nvSpPr>
        <p:spPr/>
        <p:txBody>
          <a:bodyPr/>
          <a:lstStyle/>
          <a:p>
            <a:pPr>
              <a:defRPr/>
            </a:pPr>
            <a:r>
              <a:rPr lang="pt-PT" smtClean="0"/>
              <a:t>International Financial Markets, ISEG    Paula Albuquerque</a:t>
            </a:r>
            <a:endParaRPr lang="pt-PT"/>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548680"/>
            <a:ext cx="7772400" cy="5471120"/>
          </a:xfrm>
        </p:spPr>
        <p:txBody>
          <a:bodyPr/>
          <a:lstStyle/>
          <a:p>
            <a:pPr lvl="1"/>
            <a:r>
              <a:rPr lang="pt-PT" sz="2000" dirty="0" err="1"/>
              <a:t>Neely</a:t>
            </a:r>
            <a:r>
              <a:rPr lang="pt-PT" sz="2000" dirty="0"/>
              <a:t>, C., 2000, The </a:t>
            </a:r>
            <a:r>
              <a:rPr lang="pt-PT" sz="2000" dirty="0" err="1"/>
              <a:t>practice</a:t>
            </a:r>
            <a:r>
              <a:rPr lang="pt-PT" sz="2000" dirty="0"/>
              <a:t> of CB </a:t>
            </a:r>
            <a:r>
              <a:rPr lang="pt-PT" sz="2000" dirty="0" err="1"/>
              <a:t>intervention</a:t>
            </a:r>
            <a:r>
              <a:rPr lang="pt-PT" sz="2000" dirty="0"/>
              <a:t>: </a:t>
            </a:r>
            <a:r>
              <a:rPr lang="pt-PT" sz="2000" dirty="0" err="1"/>
              <a:t>looking</a:t>
            </a:r>
            <a:r>
              <a:rPr lang="pt-PT" sz="2000" dirty="0"/>
              <a:t> </a:t>
            </a:r>
            <a:r>
              <a:rPr lang="pt-PT" sz="2000" dirty="0" err="1"/>
              <a:t>under</a:t>
            </a:r>
            <a:r>
              <a:rPr lang="pt-PT" sz="2000" dirty="0"/>
              <a:t> the </a:t>
            </a:r>
            <a:r>
              <a:rPr lang="pt-PT" sz="2000" dirty="0" err="1"/>
              <a:t>hood</a:t>
            </a:r>
            <a:r>
              <a:rPr lang="pt-PT" sz="2000" dirty="0"/>
              <a:t>, </a:t>
            </a:r>
            <a:r>
              <a:rPr lang="pt-PT" sz="2000" dirty="0" err="1"/>
              <a:t>Fed</a:t>
            </a:r>
            <a:r>
              <a:rPr lang="pt-PT" sz="2000" dirty="0"/>
              <a:t> </a:t>
            </a:r>
            <a:r>
              <a:rPr lang="pt-PT" sz="2000" dirty="0" err="1"/>
              <a:t>Res</a:t>
            </a:r>
            <a:r>
              <a:rPr lang="pt-PT" sz="2000" dirty="0"/>
              <a:t> </a:t>
            </a:r>
            <a:r>
              <a:rPr lang="pt-PT" sz="2000" dirty="0" err="1"/>
              <a:t>Bank</a:t>
            </a:r>
            <a:r>
              <a:rPr lang="pt-PT" sz="2000" dirty="0"/>
              <a:t> </a:t>
            </a:r>
            <a:r>
              <a:rPr lang="pt-PT" sz="2000" dirty="0" err="1"/>
              <a:t>StLouis</a:t>
            </a:r>
            <a:r>
              <a:rPr lang="pt-PT" sz="2000" dirty="0"/>
              <a:t> WP 2000-028</a:t>
            </a:r>
          </a:p>
          <a:p>
            <a:pPr lvl="1"/>
            <a:r>
              <a:rPr lang="pt-PT" sz="2000" dirty="0" err="1" smtClean="0"/>
              <a:t>Osler</a:t>
            </a:r>
            <a:r>
              <a:rPr lang="pt-PT" sz="2000" dirty="0"/>
              <a:t>, 2008, </a:t>
            </a:r>
            <a:r>
              <a:rPr lang="pt-PT" sz="2000" dirty="0" err="1"/>
              <a:t>Foreign</a:t>
            </a:r>
            <a:r>
              <a:rPr lang="pt-PT" sz="2000" dirty="0"/>
              <a:t> Exchange </a:t>
            </a:r>
            <a:r>
              <a:rPr lang="pt-PT" sz="2000" dirty="0" err="1"/>
              <a:t>Microstructure</a:t>
            </a:r>
            <a:r>
              <a:rPr lang="pt-PT" sz="2000" dirty="0"/>
              <a:t>: a </a:t>
            </a:r>
            <a:r>
              <a:rPr lang="pt-PT" sz="2000" dirty="0" err="1"/>
              <a:t>survey</a:t>
            </a:r>
            <a:r>
              <a:rPr lang="pt-PT" sz="2000" dirty="0"/>
              <a:t> of the </a:t>
            </a:r>
            <a:r>
              <a:rPr lang="pt-PT" sz="2000" dirty="0" err="1"/>
              <a:t>empirical</a:t>
            </a:r>
            <a:r>
              <a:rPr lang="pt-PT" sz="2000" dirty="0"/>
              <a:t> </a:t>
            </a:r>
            <a:r>
              <a:rPr lang="pt-PT" sz="2000" dirty="0" err="1"/>
              <a:t>literature</a:t>
            </a:r>
            <a:r>
              <a:rPr lang="pt-PT" sz="2000" dirty="0"/>
              <a:t>, http://www.rpi.edu/~tealj2/Osler2008.pdf</a:t>
            </a:r>
          </a:p>
          <a:p>
            <a:pPr lvl="1"/>
            <a:r>
              <a:rPr lang="pt-PT" sz="2000" dirty="0"/>
              <a:t>Rime, </a:t>
            </a:r>
            <a:r>
              <a:rPr lang="pt-PT" sz="2000" dirty="0" smtClean="0"/>
              <a:t>Sarno</a:t>
            </a:r>
            <a:r>
              <a:rPr lang="pt-PT" sz="2000" dirty="0"/>
              <a:t>, </a:t>
            </a:r>
            <a:r>
              <a:rPr lang="pt-PT" sz="2000" dirty="0" err="1" smtClean="0"/>
              <a:t>Sojli</a:t>
            </a:r>
            <a:r>
              <a:rPr lang="pt-PT" sz="2000" dirty="0"/>
              <a:t>, </a:t>
            </a:r>
            <a:r>
              <a:rPr lang="pt-PT" sz="2000" dirty="0" smtClean="0"/>
              <a:t>2010</a:t>
            </a:r>
            <a:r>
              <a:rPr lang="pt-PT" sz="2000" dirty="0"/>
              <a:t>. Exchange rate </a:t>
            </a:r>
            <a:r>
              <a:rPr lang="pt-PT" sz="2000" dirty="0" err="1"/>
              <a:t>forecasting</a:t>
            </a:r>
            <a:r>
              <a:rPr lang="pt-PT" sz="2000" dirty="0"/>
              <a:t>, </a:t>
            </a:r>
            <a:r>
              <a:rPr lang="pt-PT" sz="2000" dirty="0" err="1"/>
              <a:t>order</a:t>
            </a:r>
            <a:r>
              <a:rPr lang="pt-PT" sz="2000" dirty="0"/>
              <a:t> </a:t>
            </a:r>
            <a:r>
              <a:rPr lang="pt-PT" sz="2000" dirty="0" err="1"/>
              <a:t>flow</a:t>
            </a:r>
            <a:r>
              <a:rPr lang="pt-PT" sz="2000" dirty="0"/>
              <a:t> </a:t>
            </a:r>
            <a:r>
              <a:rPr lang="pt-PT" sz="2000" dirty="0" err="1"/>
              <a:t>and</a:t>
            </a:r>
            <a:r>
              <a:rPr lang="pt-PT" sz="2000" dirty="0"/>
              <a:t> </a:t>
            </a:r>
            <a:r>
              <a:rPr lang="pt-PT" sz="2000" dirty="0" err="1"/>
              <a:t>macroeconomic</a:t>
            </a:r>
            <a:r>
              <a:rPr lang="pt-PT" sz="2000" dirty="0"/>
              <a:t> </a:t>
            </a:r>
            <a:r>
              <a:rPr lang="pt-PT" sz="2000" dirty="0" err="1"/>
              <a:t>information</a:t>
            </a:r>
            <a:r>
              <a:rPr lang="pt-PT" sz="2000" dirty="0"/>
              <a:t>. </a:t>
            </a:r>
            <a:r>
              <a:rPr lang="pt-PT" sz="2000" dirty="0" err="1"/>
              <a:t>Journal</a:t>
            </a:r>
            <a:r>
              <a:rPr lang="pt-PT" sz="2000" dirty="0"/>
              <a:t> of International </a:t>
            </a:r>
            <a:r>
              <a:rPr lang="pt-PT" sz="2000" dirty="0" err="1"/>
              <a:t>Economics</a:t>
            </a:r>
            <a:r>
              <a:rPr lang="pt-PT" sz="2000" dirty="0"/>
              <a:t> 80 (1), 72–88.</a:t>
            </a:r>
            <a:endParaRPr lang="pt-PT" sz="2000" dirty="0" smtClean="0"/>
          </a:p>
          <a:p>
            <a:pPr lvl="1"/>
            <a:r>
              <a:rPr lang="pt-PT" sz="2000" dirty="0" err="1" smtClean="0"/>
              <a:t>Sager</a:t>
            </a:r>
            <a:r>
              <a:rPr lang="pt-PT" sz="2000" dirty="0" smtClean="0"/>
              <a:t> </a:t>
            </a:r>
            <a:r>
              <a:rPr lang="pt-PT" sz="2000" dirty="0"/>
              <a:t>&amp; Taylor, 2006, </a:t>
            </a:r>
            <a:r>
              <a:rPr lang="pt-PT" sz="2000" dirty="0" err="1"/>
              <a:t>Under</a:t>
            </a:r>
            <a:r>
              <a:rPr lang="pt-PT" sz="2000" dirty="0"/>
              <a:t> the </a:t>
            </a:r>
            <a:r>
              <a:rPr lang="pt-PT" sz="2000" dirty="0" err="1"/>
              <a:t>microscope</a:t>
            </a:r>
            <a:r>
              <a:rPr lang="pt-PT" sz="2000" dirty="0"/>
              <a:t>: the </a:t>
            </a:r>
            <a:r>
              <a:rPr lang="pt-PT" sz="2000" dirty="0" err="1"/>
              <a:t>structure</a:t>
            </a:r>
            <a:r>
              <a:rPr lang="pt-PT" sz="2000" dirty="0"/>
              <a:t> of the </a:t>
            </a:r>
            <a:r>
              <a:rPr lang="pt-PT" sz="2000" dirty="0" err="1"/>
              <a:t>foreign</a:t>
            </a:r>
            <a:r>
              <a:rPr lang="pt-PT" sz="2000" dirty="0"/>
              <a:t> </a:t>
            </a:r>
            <a:r>
              <a:rPr lang="pt-PT" sz="2000" dirty="0" err="1"/>
              <a:t>exchange</a:t>
            </a:r>
            <a:r>
              <a:rPr lang="pt-PT" sz="2000" dirty="0"/>
              <a:t> </a:t>
            </a:r>
            <a:r>
              <a:rPr lang="pt-PT" sz="2000" dirty="0" err="1"/>
              <a:t>market</a:t>
            </a:r>
            <a:r>
              <a:rPr lang="pt-PT" sz="2000" dirty="0"/>
              <a:t>, International </a:t>
            </a:r>
            <a:r>
              <a:rPr lang="pt-PT" sz="2000" dirty="0" err="1"/>
              <a:t>Journal</a:t>
            </a:r>
            <a:r>
              <a:rPr lang="pt-PT" sz="2000" dirty="0"/>
              <a:t> of </a:t>
            </a:r>
            <a:r>
              <a:rPr lang="pt-PT" sz="2000" dirty="0" err="1"/>
              <a:t>Finance</a:t>
            </a:r>
            <a:r>
              <a:rPr lang="pt-PT" sz="2000" dirty="0"/>
              <a:t> and </a:t>
            </a:r>
            <a:r>
              <a:rPr lang="pt-PT" sz="2000" dirty="0" err="1"/>
              <a:t>Economics</a:t>
            </a:r>
            <a:r>
              <a:rPr lang="pt-PT" sz="2000" dirty="0"/>
              <a:t>, 11, 81-95</a:t>
            </a:r>
          </a:p>
          <a:p>
            <a:pPr lvl="1"/>
            <a:r>
              <a:rPr lang="pt-PT" sz="2000" dirty="0"/>
              <a:t>Sarno &amp; Taylor, 2002, </a:t>
            </a:r>
            <a:r>
              <a:rPr lang="pt-PT" sz="2000" dirty="0" err="1"/>
              <a:t>The</a:t>
            </a:r>
            <a:r>
              <a:rPr lang="pt-PT" sz="2000" dirty="0"/>
              <a:t> </a:t>
            </a:r>
            <a:r>
              <a:rPr lang="pt-PT" sz="2000" dirty="0" err="1"/>
              <a:t>Economics</a:t>
            </a:r>
            <a:r>
              <a:rPr lang="pt-PT" sz="2000" dirty="0"/>
              <a:t> </a:t>
            </a:r>
            <a:r>
              <a:rPr lang="pt-PT" sz="2000" dirty="0" err="1"/>
              <a:t>of</a:t>
            </a:r>
            <a:r>
              <a:rPr lang="pt-PT" sz="2000" dirty="0"/>
              <a:t> Exchange Rates, Cap. 9, Cambridge </a:t>
            </a:r>
            <a:r>
              <a:rPr lang="pt-PT" sz="2000" dirty="0" err="1"/>
              <a:t>University</a:t>
            </a:r>
            <a:r>
              <a:rPr lang="pt-PT" sz="2000" dirty="0"/>
              <a:t> </a:t>
            </a:r>
            <a:r>
              <a:rPr lang="pt-PT" sz="2000" dirty="0" err="1"/>
              <a:t>Press</a:t>
            </a:r>
            <a:r>
              <a:rPr lang="pt-PT" sz="2000" dirty="0"/>
              <a:t>.</a:t>
            </a:r>
          </a:p>
          <a:p>
            <a:endParaRPr lang="en-GB" dirty="0"/>
          </a:p>
        </p:txBody>
      </p:sp>
      <p:sp>
        <p:nvSpPr>
          <p:cNvPr id="4" name="Slide Number Placeholder 3"/>
          <p:cNvSpPr>
            <a:spLocks noGrp="1"/>
          </p:cNvSpPr>
          <p:nvPr>
            <p:ph type="sldNum" sz="quarter" idx="12"/>
          </p:nvPr>
        </p:nvSpPr>
        <p:spPr/>
        <p:txBody>
          <a:bodyPr/>
          <a:lstStyle/>
          <a:p>
            <a:pPr>
              <a:defRPr/>
            </a:pPr>
            <a:fld id="{F186B044-F886-4159-9C95-B3F553DC6729}" type="slidenum">
              <a:rPr lang="pt-PT" smtClean="0"/>
              <a:pPr>
                <a:defRPr/>
              </a:pPr>
              <a:t>25</a:t>
            </a:fld>
            <a:endParaRPr lang="pt-PT"/>
          </a:p>
        </p:txBody>
      </p:sp>
      <p:sp>
        <p:nvSpPr>
          <p:cNvPr id="2" name="Footer Placeholder 1"/>
          <p:cNvSpPr>
            <a:spLocks noGrp="1"/>
          </p:cNvSpPr>
          <p:nvPr>
            <p:ph type="ftr" sz="quarter" idx="11"/>
          </p:nvPr>
        </p:nvSpPr>
        <p:spPr/>
        <p:txBody>
          <a:bodyPr/>
          <a:lstStyle/>
          <a:p>
            <a:pPr>
              <a:defRPr/>
            </a:pPr>
            <a:r>
              <a:rPr lang="pt-PT" smtClean="0"/>
              <a:t>International Financial Markets, ISEG    Paula Albuquerque</a:t>
            </a:r>
            <a:endParaRPr lang="pt-PT"/>
          </a:p>
        </p:txBody>
      </p:sp>
    </p:spTree>
    <p:extLst>
      <p:ext uri="{BB962C8B-B14F-4D97-AF65-F5344CB8AC3E}">
        <p14:creationId xmlns:p14="http://schemas.microsoft.com/office/powerpoint/2010/main" val="1296621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2"/>
          <p:cNvSpPr>
            <a:spLocks noGrp="1"/>
          </p:cNvSpPr>
          <p:nvPr>
            <p:ph type="sldNum" sz="quarter" idx="12"/>
          </p:nvPr>
        </p:nvSpPr>
        <p:spPr/>
        <p:txBody>
          <a:bodyPr/>
          <a:lstStyle/>
          <a:p>
            <a:pPr>
              <a:defRPr/>
            </a:pPr>
            <a:fld id="{BF534F3C-FC46-42B8-B32F-9BD529A6DCD3}" type="slidenum">
              <a:rPr lang="pt-PT"/>
              <a:pPr>
                <a:defRPr/>
              </a:pPr>
              <a:t>3</a:t>
            </a:fld>
            <a:endParaRPr lang="pt-PT"/>
          </a:p>
        </p:txBody>
      </p:sp>
      <p:sp>
        <p:nvSpPr>
          <p:cNvPr id="6" name="Slide Number Placeholder 22"/>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53E051EA-CAB7-412A-BF95-728A4849AFA8}" type="slidenum">
              <a:rPr lang="pt-PT" sz="1400">
                <a:solidFill>
                  <a:srgbClr val="FFFFFF"/>
                </a:solidFill>
                <a:latin typeface="+mj-lt"/>
                <a:ea typeface="+mj-ea"/>
                <a:cs typeface="+mj-cs"/>
              </a:rPr>
              <a:pPr algn="ctr" fontAlgn="auto">
                <a:spcBef>
                  <a:spcPts val="0"/>
                </a:spcBef>
                <a:spcAft>
                  <a:spcPts val="0"/>
                </a:spcAft>
                <a:defRPr/>
              </a:pPr>
              <a:t>3</a:t>
            </a:fld>
            <a:endParaRPr lang="pt-PT" sz="1400">
              <a:solidFill>
                <a:srgbClr val="FFFFFF"/>
              </a:solidFill>
              <a:latin typeface="+mj-lt"/>
              <a:ea typeface="+mj-ea"/>
              <a:cs typeface="+mj-cs"/>
            </a:endParaRPr>
          </a:p>
        </p:txBody>
      </p:sp>
      <p:sp>
        <p:nvSpPr>
          <p:cNvPr id="5" name="Slide Number Placeholder 22"/>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BA5AF499-C6FA-472A-B020-D41B0A5D2AB5}" type="slidenum">
              <a:rPr lang="pt-PT" sz="1400">
                <a:solidFill>
                  <a:srgbClr val="FFFFFF"/>
                </a:solidFill>
                <a:latin typeface="+mj-lt"/>
                <a:ea typeface="+mj-ea"/>
                <a:cs typeface="+mj-cs"/>
              </a:rPr>
              <a:pPr algn="ctr" fontAlgn="auto">
                <a:spcBef>
                  <a:spcPts val="0"/>
                </a:spcBef>
                <a:spcAft>
                  <a:spcPts val="0"/>
                </a:spcAft>
                <a:defRPr/>
              </a:pPr>
              <a:t>3</a:t>
            </a:fld>
            <a:endParaRPr lang="pt-PT" sz="1400">
              <a:solidFill>
                <a:srgbClr val="FFFFFF"/>
              </a:solidFill>
              <a:latin typeface="+mj-lt"/>
              <a:ea typeface="+mj-ea"/>
              <a:cs typeface="+mj-cs"/>
            </a:endParaRPr>
          </a:p>
        </p:txBody>
      </p:sp>
      <p:sp>
        <p:nvSpPr>
          <p:cNvPr id="22533" name="Content Placeholder 2"/>
          <p:cNvSpPr>
            <a:spLocks noGrp="1"/>
          </p:cNvSpPr>
          <p:nvPr>
            <p:ph sz="quarter" idx="1"/>
          </p:nvPr>
        </p:nvSpPr>
        <p:spPr>
          <a:xfrm>
            <a:off x="914400" y="260648"/>
            <a:ext cx="7772400" cy="5759152"/>
          </a:xfrm>
        </p:spPr>
        <p:txBody>
          <a:bodyPr/>
          <a:lstStyle/>
          <a:p>
            <a:pPr marL="0" indent="0">
              <a:buNone/>
            </a:pPr>
            <a:r>
              <a:rPr lang="en-US" dirty="0" smtClean="0">
                <a:solidFill>
                  <a:schemeClr val="tx1">
                    <a:lumMod val="75000"/>
                    <a:lumOff val="25000"/>
                  </a:schemeClr>
                </a:solidFill>
                <a:latin typeface="+mj-lt"/>
              </a:rPr>
              <a:t>What is </a:t>
            </a:r>
            <a:r>
              <a:rPr lang="en-US" dirty="0">
                <a:solidFill>
                  <a:schemeClr val="tx1">
                    <a:lumMod val="75000"/>
                    <a:lumOff val="25000"/>
                  </a:schemeClr>
                </a:solidFill>
                <a:latin typeface="+mj-lt"/>
              </a:rPr>
              <a:t>private information in the FOREX? </a:t>
            </a:r>
            <a:endParaRPr lang="en-US" dirty="0" smtClean="0">
              <a:solidFill>
                <a:schemeClr val="tx1">
                  <a:lumMod val="75000"/>
                  <a:lumOff val="25000"/>
                </a:schemeClr>
              </a:solidFill>
              <a:latin typeface="+mj-lt"/>
            </a:endParaRPr>
          </a:p>
          <a:p>
            <a:pPr lvl="1"/>
            <a:r>
              <a:rPr lang="en-US" sz="2200" dirty="0" smtClean="0"/>
              <a:t>There are no rules about the information that must be revealed in the foreign exchange market.</a:t>
            </a:r>
          </a:p>
          <a:p>
            <a:pPr lvl="1"/>
            <a:r>
              <a:rPr lang="en-US" sz="2200" dirty="0" smtClean="0"/>
              <a:t>Fundamentals are mostly publicly announced. But there is a delay between a fundamental variable’s realization in the economy and its </a:t>
            </a:r>
            <a:r>
              <a:rPr lang="en-US" sz="2200" dirty="0"/>
              <a:t>public </a:t>
            </a:r>
            <a:r>
              <a:rPr lang="en-US" sz="2200" dirty="0" smtClean="0"/>
              <a:t>announcement – opportunity for private information.</a:t>
            </a:r>
          </a:p>
          <a:p>
            <a:pPr lvl="1"/>
            <a:r>
              <a:rPr lang="en-US" sz="2200" dirty="0" smtClean="0"/>
              <a:t>Evidence </a:t>
            </a:r>
            <a:r>
              <a:rPr lang="en-US" sz="2200" dirty="0"/>
              <a:t>that </a:t>
            </a:r>
            <a:r>
              <a:rPr lang="en-US" sz="2200" dirty="0" smtClean="0"/>
              <a:t>aggregate Citibank customer </a:t>
            </a:r>
            <a:r>
              <a:rPr lang="en-US" sz="2200" dirty="0"/>
              <a:t>order flow helps predict future GDP and inflation </a:t>
            </a:r>
            <a:r>
              <a:rPr lang="en-US" sz="2200" dirty="0" smtClean="0"/>
              <a:t>rates (</a:t>
            </a:r>
            <a:r>
              <a:rPr lang="en-US" sz="2200" dirty="0"/>
              <a:t>Evans and Lyons </a:t>
            </a:r>
            <a:r>
              <a:rPr lang="en-US" sz="2200" dirty="0" smtClean="0"/>
              <a:t>2007); that </a:t>
            </a:r>
            <a:r>
              <a:rPr lang="en-US" sz="2200" dirty="0" smtClean="0"/>
              <a:t>interdealer </a:t>
            </a:r>
            <a:r>
              <a:rPr lang="en-US" sz="2200" dirty="0"/>
              <a:t>order flow carries information about upcoming macro statistical </a:t>
            </a:r>
            <a:r>
              <a:rPr lang="en-US" sz="2200" dirty="0" smtClean="0"/>
              <a:t>releases </a:t>
            </a:r>
            <a:r>
              <a:rPr lang="en-US" sz="2200" dirty="0"/>
              <a:t>(</a:t>
            </a:r>
            <a:r>
              <a:rPr lang="en-US" sz="2200" dirty="0" smtClean="0"/>
              <a:t>Rime </a:t>
            </a:r>
            <a:r>
              <a:rPr lang="en-US" sz="2200" dirty="0"/>
              <a:t>et al. </a:t>
            </a:r>
            <a:r>
              <a:rPr lang="en-US" sz="2200" dirty="0" smtClean="0"/>
              <a:t>2010) – trading contains </a:t>
            </a:r>
            <a:r>
              <a:rPr lang="en-US" sz="2200" dirty="0"/>
              <a:t>information about upcoming macro statistical releases.</a:t>
            </a:r>
            <a:endParaRPr lang="en-US" sz="2200" dirty="0" smtClean="0"/>
          </a:p>
          <a:p>
            <a:pPr lvl="1"/>
            <a:r>
              <a:rPr lang="en-US" sz="2200" dirty="0" smtClean="0"/>
              <a:t>Heterogeneous </a:t>
            </a:r>
            <a:r>
              <a:rPr lang="en-US" sz="2200" dirty="0"/>
              <a:t>interpretations of macro news </a:t>
            </a:r>
            <a:r>
              <a:rPr lang="en-US" sz="2200" dirty="0" smtClean="0"/>
              <a:t>- source </a:t>
            </a:r>
            <a:r>
              <a:rPr lang="en-US" sz="2200" dirty="0"/>
              <a:t>of private information. </a:t>
            </a:r>
            <a:r>
              <a:rPr lang="en-US" sz="2200" dirty="0" smtClean="0"/>
              <a:t>Order </a:t>
            </a:r>
            <a:r>
              <a:rPr lang="en-US" sz="2200" dirty="0"/>
              <a:t>flow aggregates heterogeneous interpretations in response to news for days following a news </a:t>
            </a:r>
            <a:r>
              <a:rPr lang="en-US" sz="2200" dirty="0" smtClean="0"/>
              <a:t>release - Evans </a:t>
            </a:r>
            <a:r>
              <a:rPr lang="en-US" sz="2200" dirty="0"/>
              <a:t>and Lyons (2005) </a:t>
            </a:r>
            <a:endParaRPr lang="en-US" sz="2200" dirty="0" smtClean="0"/>
          </a:p>
          <a:p>
            <a:pPr lvl="1"/>
            <a:r>
              <a:rPr lang="en-US" sz="2200" dirty="0" smtClean="0"/>
              <a:t>Non-fundamental information about activity that involves large exchange </a:t>
            </a:r>
            <a:r>
              <a:rPr lang="en-US" sz="2200" dirty="0" smtClean="0"/>
              <a:t>trades</a:t>
            </a:r>
            <a:r>
              <a:rPr lang="en-US" sz="2300" dirty="0"/>
              <a:t> </a:t>
            </a:r>
            <a:r>
              <a:rPr lang="en-US" sz="2300" dirty="0" smtClean="0"/>
              <a:t>– at high frequencies.</a:t>
            </a:r>
            <a:endParaRPr lang="en-US" sz="2300" dirty="0" smtClean="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BA7C00E1-E032-4F0C-82A9-60B9EA80E0C8}" type="slidenum">
              <a:rPr lang="pt-PT" sz="1400">
                <a:solidFill>
                  <a:srgbClr val="FFFFFF"/>
                </a:solidFill>
                <a:latin typeface="+mj-lt"/>
                <a:ea typeface="+mj-ea"/>
                <a:cs typeface="+mj-cs"/>
              </a:rPr>
              <a:pPr algn="ctr" fontAlgn="auto">
                <a:spcBef>
                  <a:spcPts val="0"/>
                </a:spcBef>
                <a:spcAft>
                  <a:spcPts val="0"/>
                </a:spcAft>
                <a:defRPr/>
              </a:pPr>
              <a:t>3</a:t>
            </a:fld>
            <a:endParaRPr lang="pt-PT" sz="1400">
              <a:solidFill>
                <a:srgbClr val="FFFFFF"/>
              </a:solidFill>
              <a:latin typeface="+mj-lt"/>
              <a:ea typeface="+mj-ea"/>
              <a:cs typeface="+mj-cs"/>
            </a:endParaRPr>
          </a:p>
        </p:txBody>
      </p:sp>
      <p:sp>
        <p:nvSpPr>
          <p:cNvPr id="2" name="Footer Placeholder 1"/>
          <p:cNvSpPr>
            <a:spLocks noGrp="1"/>
          </p:cNvSpPr>
          <p:nvPr>
            <p:ph type="ftr" sz="quarter" idx="11"/>
          </p:nvPr>
        </p:nvSpPr>
        <p:spPr/>
        <p:txBody>
          <a:bodyPr/>
          <a:lstStyle/>
          <a:p>
            <a:pPr>
              <a:defRPr/>
            </a:pPr>
            <a:r>
              <a:rPr lang="pt-PT" smtClean="0"/>
              <a:t>International Financial Markets, ISEG    Paula Albuquerque</a:t>
            </a:r>
            <a:endParaRPr lang="pt-PT"/>
          </a:p>
        </p:txBody>
      </p:sp>
    </p:spTree>
    <p:extLst>
      <p:ext uri="{BB962C8B-B14F-4D97-AF65-F5344CB8AC3E}">
        <p14:creationId xmlns:p14="http://schemas.microsoft.com/office/powerpoint/2010/main" val="1354925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04664"/>
            <a:ext cx="7772400" cy="5615136"/>
          </a:xfrm>
        </p:spPr>
        <p:txBody>
          <a:bodyPr/>
          <a:lstStyle/>
          <a:p>
            <a:pPr marL="0" indent="0">
              <a:buNone/>
            </a:pPr>
            <a:r>
              <a:rPr lang="en-US" sz="2800" dirty="0">
                <a:solidFill>
                  <a:schemeClr val="tx1">
                    <a:lumMod val="75000"/>
                    <a:lumOff val="25000"/>
                  </a:schemeClr>
                </a:solidFill>
                <a:latin typeface="+mj-lt"/>
              </a:rPr>
              <a:t>Who are the informed traders in the FOREX</a:t>
            </a:r>
            <a:r>
              <a:rPr lang="en-US" sz="2800" dirty="0" smtClean="0">
                <a:solidFill>
                  <a:schemeClr val="tx1">
                    <a:lumMod val="75000"/>
                    <a:lumOff val="25000"/>
                  </a:schemeClr>
                </a:solidFill>
                <a:latin typeface="+mj-lt"/>
              </a:rPr>
              <a:t>?</a:t>
            </a:r>
          </a:p>
          <a:p>
            <a:pPr lvl="1"/>
            <a:r>
              <a:rPr lang="en-GB" dirty="0"/>
              <a:t>To identify whether participants are typically informed, examine whether their trades anticipate FX returns. If an agent consistently tends to buy (sell) before prices rise (fall) one concludes he is informed.</a:t>
            </a:r>
            <a:endParaRPr lang="en-US" dirty="0"/>
          </a:p>
          <a:p>
            <a:pPr lvl="1"/>
            <a:r>
              <a:rPr lang="en-US" i="1" dirty="0"/>
              <a:t>Dealers</a:t>
            </a:r>
            <a:r>
              <a:rPr lang="en-US" dirty="0"/>
              <a:t> receive information concerning their clients’ order flow, which is not observed by other </a:t>
            </a:r>
            <a:r>
              <a:rPr lang="en-US" i="1" dirty="0"/>
              <a:t>dealers. </a:t>
            </a:r>
            <a:r>
              <a:rPr lang="en-US" dirty="0"/>
              <a:t>They also receive information that is not public related with the transactions with other </a:t>
            </a:r>
            <a:r>
              <a:rPr lang="en-US" i="1" dirty="0"/>
              <a:t>dealers</a:t>
            </a:r>
            <a:r>
              <a:rPr lang="en-US" dirty="0"/>
              <a:t>. Brokers publicize information: the direction of the last transaction  and the change in the available quantity on the side of the last transaction</a:t>
            </a:r>
            <a:r>
              <a:rPr lang="en-US" dirty="0" smtClean="0"/>
              <a:t>.</a:t>
            </a:r>
          </a:p>
          <a:p>
            <a:pPr lvl="1"/>
            <a:r>
              <a:rPr lang="en-US" dirty="0"/>
              <a:t>Central Banks </a:t>
            </a:r>
            <a:r>
              <a:rPr lang="en-US" dirty="0" smtClean="0"/>
              <a:t>- </a:t>
            </a:r>
            <a:r>
              <a:rPr lang="en-US" dirty="0"/>
              <a:t>Intervention in most liquid currencies is </a:t>
            </a:r>
            <a:r>
              <a:rPr lang="en-US" dirty="0" smtClean="0"/>
              <a:t>infrequent – only a small fraction of the influence of order flow on foreign exchange returns.</a:t>
            </a:r>
            <a:endParaRPr lang="en-US" dirty="0"/>
          </a:p>
          <a:p>
            <a:pPr lvl="1"/>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pt-PT" smtClean="0"/>
              <a:t>International Financial Markets, ISEG    Paula Albuquerque</a:t>
            </a:r>
            <a:endParaRPr lang="pt-PT"/>
          </a:p>
        </p:txBody>
      </p:sp>
      <p:sp>
        <p:nvSpPr>
          <p:cNvPr id="5" name="Slide Number Placeholder 4"/>
          <p:cNvSpPr>
            <a:spLocks noGrp="1"/>
          </p:cNvSpPr>
          <p:nvPr>
            <p:ph type="sldNum" sz="quarter" idx="12"/>
          </p:nvPr>
        </p:nvSpPr>
        <p:spPr/>
        <p:txBody>
          <a:bodyPr/>
          <a:lstStyle/>
          <a:p>
            <a:pPr>
              <a:defRPr/>
            </a:pPr>
            <a:fld id="{F186B044-F886-4159-9C95-B3F553DC6729}" type="slidenum">
              <a:rPr lang="pt-PT" smtClean="0"/>
              <a:pPr>
                <a:defRPr/>
              </a:pPr>
              <a:t>4</a:t>
            </a:fld>
            <a:endParaRPr lang="pt-PT"/>
          </a:p>
        </p:txBody>
      </p:sp>
    </p:spTree>
    <p:extLst>
      <p:ext uri="{BB962C8B-B14F-4D97-AF65-F5344CB8AC3E}">
        <p14:creationId xmlns:p14="http://schemas.microsoft.com/office/powerpoint/2010/main" val="1238940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04664"/>
            <a:ext cx="7772400" cy="5615136"/>
          </a:xfrm>
        </p:spPr>
        <p:txBody>
          <a:bodyPr/>
          <a:lstStyle/>
          <a:p>
            <a:r>
              <a:rPr lang="en-US" dirty="0" smtClean="0"/>
              <a:t>Do order flows from different market participants affect the exchange rate in the same way?</a:t>
            </a:r>
          </a:p>
          <a:p>
            <a:pPr lvl="1"/>
            <a:r>
              <a:rPr lang="en-US" sz="2200" dirty="0" smtClean="0"/>
              <a:t>Some studies find different effects of order flow on exchange rates from financial and non-financial traders [Carpenter &amp; Wang (2003) , </a:t>
            </a:r>
            <a:r>
              <a:rPr lang="en-US" sz="2200" dirty="0" err="1" smtClean="0"/>
              <a:t>Mende</a:t>
            </a:r>
            <a:r>
              <a:rPr lang="en-US" sz="2200" dirty="0" smtClean="0"/>
              <a:t> &amp; </a:t>
            </a:r>
            <a:r>
              <a:rPr lang="en-US" sz="2200" dirty="0" err="1"/>
              <a:t>M</a:t>
            </a:r>
            <a:r>
              <a:rPr lang="en-US" sz="2200" dirty="0" err="1" smtClean="0"/>
              <a:t>enkhoff</a:t>
            </a:r>
            <a:r>
              <a:rPr lang="en-US" sz="2200" dirty="0" smtClean="0"/>
              <a:t> (2003), Marsh &amp; O’Rourke (2005), </a:t>
            </a:r>
            <a:r>
              <a:rPr lang="en-US" sz="2200" dirty="0" err="1" smtClean="0"/>
              <a:t>Bjonnes</a:t>
            </a:r>
            <a:r>
              <a:rPr lang="en-US" sz="2200" dirty="0" smtClean="0"/>
              <a:t> et al (2004)], from important financial </a:t>
            </a:r>
            <a:r>
              <a:rPr lang="en-US" sz="2200" dirty="0" err="1" smtClean="0"/>
              <a:t>centres</a:t>
            </a:r>
            <a:r>
              <a:rPr lang="en-US" sz="2200" dirty="0" smtClean="0"/>
              <a:t> and the rest [</a:t>
            </a:r>
            <a:r>
              <a:rPr lang="en-US" sz="2200" dirty="0" err="1" smtClean="0"/>
              <a:t>Menkhoff</a:t>
            </a:r>
            <a:r>
              <a:rPr lang="en-US" sz="2200" dirty="0" smtClean="0"/>
              <a:t> &amp; </a:t>
            </a:r>
            <a:r>
              <a:rPr lang="en-US" sz="2200" dirty="0" err="1" smtClean="0"/>
              <a:t>Schmeling</a:t>
            </a:r>
            <a:r>
              <a:rPr lang="en-US" sz="2200" dirty="0" smtClean="0"/>
              <a:t> (2008)].</a:t>
            </a:r>
          </a:p>
          <a:p>
            <a:pPr lvl="1"/>
            <a:r>
              <a:rPr lang="en-US" sz="2200" dirty="0" smtClean="0"/>
              <a:t>The order flow from financial customers is positively associated with the exchange rate; the order flow from non-financial customers is either uncorrelated or negatively correlated with the exchange rate.</a:t>
            </a:r>
          </a:p>
          <a:p>
            <a:pPr lvl="1"/>
            <a:r>
              <a:rPr lang="en-US" sz="2200" dirty="0" smtClean="0"/>
              <a:t>The financial institutions are dominant influencing the exchange rates. Non-financial institutions basically provide liquidity.</a:t>
            </a:r>
          </a:p>
          <a:p>
            <a:pPr lvl="1"/>
            <a:r>
              <a:rPr lang="en-US" sz="2200" dirty="0" smtClean="0"/>
              <a:t>Financial institutions (hedge funds, insurance companies, pension funds, </a:t>
            </a:r>
            <a:r>
              <a:rPr lang="en-US" sz="2200" dirty="0" err="1" smtClean="0"/>
              <a:t>etc</a:t>
            </a:r>
            <a:r>
              <a:rPr lang="en-US" sz="2200" dirty="0" smtClean="0"/>
              <a:t>) get smaller bid-ask spreads. To extract private information, dealers are willing to give them better conditions.</a:t>
            </a:r>
            <a:endParaRPr lang="en-US" sz="2200" dirty="0"/>
          </a:p>
        </p:txBody>
      </p:sp>
      <p:sp>
        <p:nvSpPr>
          <p:cNvPr id="4" name="Slide Number Placeholder 3"/>
          <p:cNvSpPr>
            <a:spLocks noGrp="1"/>
          </p:cNvSpPr>
          <p:nvPr>
            <p:ph type="sldNum" sz="quarter" idx="12"/>
          </p:nvPr>
        </p:nvSpPr>
        <p:spPr/>
        <p:txBody>
          <a:bodyPr/>
          <a:lstStyle/>
          <a:p>
            <a:pPr>
              <a:defRPr/>
            </a:pPr>
            <a:fld id="{F186B044-F886-4159-9C95-B3F553DC6729}" type="slidenum">
              <a:rPr lang="pt-PT" smtClean="0"/>
              <a:pPr>
                <a:defRPr/>
              </a:pPr>
              <a:t>5</a:t>
            </a:fld>
            <a:endParaRPr lang="pt-PT"/>
          </a:p>
        </p:txBody>
      </p:sp>
      <p:sp>
        <p:nvSpPr>
          <p:cNvPr id="2" name="Footer Placeholder 1"/>
          <p:cNvSpPr>
            <a:spLocks noGrp="1"/>
          </p:cNvSpPr>
          <p:nvPr>
            <p:ph type="ftr" sz="quarter" idx="11"/>
          </p:nvPr>
        </p:nvSpPr>
        <p:spPr/>
        <p:txBody>
          <a:bodyPr/>
          <a:lstStyle/>
          <a:p>
            <a:pPr>
              <a:defRPr/>
            </a:pPr>
            <a:r>
              <a:rPr lang="pt-PT" smtClean="0"/>
              <a:t>International Financial Markets, ISEG    Paula Albuquerque</a:t>
            </a:r>
            <a:endParaRPr lang="pt-PT"/>
          </a:p>
        </p:txBody>
      </p:sp>
    </p:spTree>
    <p:extLst>
      <p:ext uri="{BB962C8B-B14F-4D97-AF65-F5344CB8AC3E}">
        <p14:creationId xmlns:p14="http://schemas.microsoft.com/office/powerpoint/2010/main" val="768339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980728"/>
            <a:ext cx="7772400" cy="5039072"/>
          </a:xfrm>
        </p:spPr>
        <p:txBody>
          <a:bodyPr/>
          <a:lstStyle/>
          <a:p>
            <a:r>
              <a:rPr lang="pt-PT" dirty="0" smtClean="0"/>
              <a:t>Exchange rates </a:t>
            </a:r>
            <a:r>
              <a:rPr lang="pt-PT" dirty="0" err="1" smtClean="0"/>
              <a:t>adjust</a:t>
            </a:r>
            <a:r>
              <a:rPr lang="pt-PT" dirty="0" smtClean="0"/>
              <a:t> to </a:t>
            </a:r>
            <a:r>
              <a:rPr lang="pt-PT" dirty="0" err="1" smtClean="0"/>
              <a:t>make</a:t>
            </a:r>
            <a:r>
              <a:rPr lang="pt-PT" dirty="0" smtClean="0"/>
              <a:t> net </a:t>
            </a:r>
            <a:r>
              <a:rPr lang="pt-PT" dirty="0" err="1" smtClean="0"/>
              <a:t>customer</a:t>
            </a:r>
            <a:r>
              <a:rPr lang="pt-PT" dirty="0" smtClean="0"/>
              <a:t> </a:t>
            </a:r>
            <a:r>
              <a:rPr lang="pt-PT" dirty="0" err="1" smtClean="0"/>
              <a:t>currency</a:t>
            </a:r>
            <a:r>
              <a:rPr lang="pt-PT" dirty="0" smtClean="0"/>
              <a:t> </a:t>
            </a:r>
            <a:r>
              <a:rPr lang="pt-PT" dirty="0" err="1" smtClean="0"/>
              <a:t>demand</a:t>
            </a:r>
            <a:r>
              <a:rPr lang="pt-PT" dirty="0" smtClean="0"/>
              <a:t> </a:t>
            </a:r>
            <a:r>
              <a:rPr lang="pt-PT" dirty="0" err="1" smtClean="0"/>
              <a:t>close</a:t>
            </a:r>
            <a:r>
              <a:rPr lang="pt-PT" dirty="0" smtClean="0"/>
              <a:t> to zero on </a:t>
            </a:r>
            <a:r>
              <a:rPr lang="pt-PT" dirty="0" err="1" smtClean="0"/>
              <a:t>most</a:t>
            </a:r>
            <a:r>
              <a:rPr lang="pt-PT" dirty="0" smtClean="0"/>
              <a:t> </a:t>
            </a:r>
            <a:r>
              <a:rPr lang="pt-PT" dirty="0" err="1" smtClean="0"/>
              <a:t>trading</a:t>
            </a:r>
            <a:r>
              <a:rPr lang="pt-PT" dirty="0" smtClean="0"/>
              <a:t> </a:t>
            </a:r>
            <a:r>
              <a:rPr lang="pt-PT" dirty="0" err="1" smtClean="0"/>
              <a:t>days</a:t>
            </a:r>
            <a:r>
              <a:rPr lang="pt-PT" dirty="0" smtClean="0"/>
              <a:t>.</a:t>
            </a:r>
          </a:p>
          <a:p>
            <a:pPr marL="0" indent="0">
              <a:buNone/>
            </a:pPr>
            <a:endParaRPr lang="pt-PT" b="1" dirty="0" smtClean="0"/>
          </a:p>
          <a:p>
            <a:pPr marL="0" indent="0">
              <a:buNone/>
            </a:pPr>
            <a:r>
              <a:rPr lang="pt-PT" b="1" dirty="0" err="1" smtClean="0"/>
              <a:t>Interdealer</a:t>
            </a:r>
            <a:r>
              <a:rPr lang="pt-PT" b="1" dirty="0" smtClean="0"/>
              <a:t> </a:t>
            </a:r>
            <a:r>
              <a:rPr lang="pt-PT" b="1" dirty="0" err="1" smtClean="0"/>
              <a:t>Market</a:t>
            </a:r>
            <a:endParaRPr lang="pt-PT" b="1" dirty="0" smtClean="0"/>
          </a:p>
          <a:p>
            <a:r>
              <a:rPr lang="pt-PT" dirty="0" err="1" smtClean="0"/>
              <a:t>Liquidity</a:t>
            </a:r>
            <a:r>
              <a:rPr lang="pt-PT" dirty="0" smtClean="0"/>
              <a:t> </a:t>
            </a:r>
            <a:r>
              <a:rPr lang="pt-PT" dirty="0" err="1" smtClean="0"/>
              <a:t>demand</a:t>
            </a:r>
            <a:r>
              <a:rPr lang="pt-PT" dirty="0"/>
              <a:t> </a:t>
            </a:r>
            <a:r>
              <a:rPr lang="pt-PT" dirty="0" err="1" smtClean="0"/>
              <a:t>from</a:t>
            </a:r>
            <a:r>
              <a:rPr lang="pt-PT" dirty="0" smtClean="0"/>
              <a:t>:</a:t>
            </a:r>
          </a:p>
          <a:p>
            <a:pPr lvl="1"/>
            <a:r>
              <a:rPr lang="pt-PT" dirty="0" err="1" smtClean="0"/>
              <a:t>Those</a:t>
            </a:r>
            <a:r>
              <a:rPr lang="pt-PT" dirty="0" smtClean="0"/>
              <a:t> </a:t>
            </a:r>
            <a:r>
              <a:rPr lang="pt-PT" dirty="0" err="1" smtClean="0"/>
              <a:t>placing</a:t>
            </a:r>
            <a:r>
              <a:rPr lang="pt-PT" dirty="0" smtClean="0"/>
              <a:t> </a:t>
            </a:r>
            <a:r>
              <a:rPr lang="pt-PT" dirty="0" err="1" smtClean="0"/>
              <a:t>market</a:t>
            </a:r>
            <a:r>
              <a:rPr lang="pt-PT" dirty="0" smtClean="0"/>
              <a:t> </a:t>
            </a:r>
            <a:r>
              <a:rPr lang="pt-PT" dirty="0" err="1" smtClean="0"/>
              <a:t>orders</a:t>
            </a:r>
            <a:r>
              <a:rPr lang="pt-PT" dirty="0" smtClean="0"/>
              <a:t>;</a:t>
            </a:r>
          </a:p>
          <a:p>
            <a:pPr lvl="1"/>
            <a:r>
              <a:rPr lang="pt-PT" dirty="0" err="1" smtClean="0"/>
              <a:t>Those</a:t>
            </a:r>
            <a:r>
              <a:rPr lang="pt-PT" dirty="0" smtClean="0"/>
              <a:t> </a:t>
            </a:r>
            <a:r>
              <a:rPr lang="pt-PT" dirty="0" err="1" smtClean="0"/>
              <a:t>calling</a:t>
            </a:r>
            <a:r>
              <a:rPr lang="pt-PT" dirty="0" smtClean="0"/>
              <a:t> </a:t>
            </a:r>
            <a:r>
              <a:rPr lang="pt-PT" dirty="0" err="1" smtClean="0"/>
              <a:t>other</a:t>
            </a:r>
            <a:r>
              <a:rPr lang="pt-PT" dirty="0" smtClean="0"/>
              <a:t> dealers.</a:t>
            </a:r>
          </a:p>
          <a:p>
            <a:r>
              <a:rPr lang="pt-PT" u="sng" dirty="0" err="1" smtClean="0"/>
              <a:t>Order</a:t>
            </a:r>
            <a:r>
              <a:rPr lang="pt-PT" u="sng" dirty="0" smtClean="0"/>
              <a:t> </a:t>
            </a:r>
            <a:r>
              <a:rPr lang="pt-PT" u="sng" dirty="0" err="1" smtClean="0"/>
              <a:t>flow</a:t>
            </a:r>
            <a:r>
              <a:rPr lang="pt-PT" u="sng" dirty="0" smtClean="0"/>
              <a:t> </a:t>
            </a:r>
            <a:r>
              <a:rPr lang="pt-PT" dirty="0" smtClean="0"/>
              <a:t>= </a:t>
            </a:r>
          </a:p>
          <a:p>
            <a:pPr lvl="1"/>
            <a:r>
              <a:rPr lang="pt-PT" dirty="0" err="1" smtClean="0"/>
              <a:t>market</a:t>
            </a:r>
            <a:r>
              <a:rPr lang="pt-PT" dirty="0" smtClean="0"/>
              <a:t> </a:t>
            </a:r>
            <a:r>
              <a:rPr lang="pt-PT" dirty="0" err="1" smtClean="0"/>
              <a:t>buy</a:t>
            </a:r>
            <a:r>
              <a:rPr lang="pt-PT" dirty="0" smtClean="0"/>
              <a:t> </a:t>
            </a:r>
            <a:r>
              <a:rPr lang="pt-PT" dirty="0" err="1" smtClean="0"/>
              <a:t>orders</a:t>
            </a:r>
            <a:r>
              <a:rPr lang="pt-PT" dirty="0" smtClean="0"/>
              <a:t> – </a:t>
            </a:r>
            <a:r>
              <a:rPr lang="pt-PT" dirty="0" err="1" smtClean="0"/>
              <a:t>market</a:t>
            </a:r>
            <a:r>
              <a:rPr lang="pt-PT" dirty="0" smtClean="0"/>
              <a:t> </a:t>
            </a:r>
            <a:r>
              <a:rPr lang="pt-PT" dirty="0" err="1" smtClean="0"/>
              <a:t>sell</a:t>
            </a:r>
            <a:r>
              <a:rPr lang="pt-PT" dirty="0" smtClean="0"/>
              <a:t> </a:t>
            </a:r>
            <a:r>
              <a:rPr lang="pt-PT" dirty="0" err="1" smtClean="0"/>
              <a:t>orders</a:t>
            </a:r>
            <a:r>
              <a:rPr lang="pt-PT" dirty="0" smtClean="0"/>
              <a:t>; </a:t>
            </a:r>
          </a:p>
          <a:p>
            <a:pPr lvl="1"/>
            <a:r>
              <a:rPr lang="pt-PT" dirty="0" smtClean="0"/>
              <a:t>dealer </a:t>
            </a:r>
            <a:r>
              <a:rPr lang="pt-PT" dirty="0" err="1" smtClean="0"/>
              <a:t>initiated</a:t>
            </a:r>
            <a:r>
              <a:rPr lang="pt-PT" dirty="0" smtClean="0"/>
              <a:t> </a:t>
            </a:r>
            <a:r>
              <a:rPr lang="pt-PT" dirty="0" err="1" smtClean="0"/>
              <a:t>buy</a:t>
            </a:r>
            <a:r>
              <a:rPr lang="pt-PT" dirty="0" smtClean="0"/>
              <a:t> </a:t>
            </a:r>
            <a:r>
              <a:rPr lang="pt-PT" dirty="0" err="1" smtClean="0"/>
              <a:t>trades</a:t>
            </a:r>
            <a:r>
              <a:rPr lang="pt-PT" dirty="0" smtClean="0"/>
              <a:t> – dealer </a:t>
            </a:r>
            <a:r>
              <a:rPr lang="pt-PT" dirty="0" err="1" smtClean="0"/>
              <a:t>initiated</a:t>
            </a:r>
            <a:r>
              <a:rPr lang="pt-PT" dirty="0" smtClean="0"/>
              <a:t> </a:t>
            </a:r>
            <a:r>
              <a:rPr lang="pt-PT" dirty="0" err="1" smtClean="0"/>
              <a:t>sell</a:t>
            </a:r>
            <a:r>
              <a:rPr lang="pt-PT" dirty="0" smtClean="0"/>
              <a:t> </a:t>
            </a:r>
            <a:r>
              <a:rPr lang="pt-PT" dirty="0" err="1" smtClean="0"/>
              <a:t>trades</a:t>
            </a:r>
            <a:endParaRPr lang="pt-PT" dirty="0"/>
          </a:p>
        </p:txBody>
      </p:sp>
      <p:sp>
        <p:nvSpPr>
          <p:cNvPr id="4" name="Footer Placeholder 3"/>
          <p:cNvSpPr>
            <a:spLocks noGrp="1"/>
          </p:cNvSpPr>
          <p:nvPr>
            <p:ph type="ftr" sz="quarter" idx="11"/>
          </p:nvPr>
        </p:nvSpPr>
        <p:spPr/>
        <p:txBody>
          <a:bodyPr/>
          <a:lstStyle/>
          <a:p>
            <a:pPr>
              <a:defRPr/>
            </a:pPr>
            <a:r>
              <a:rPr lang="pt-PT" smtClean="0"/>
              <a:t>International Financial Markets, ISEG    Paula Albuquerque</a:t>
            </a:r>
            <a:endParaRPr lang="pt-PT"/>
          </a:p>
        </p:txBody>
      </p:sp>
      <p:sp>
        <p:nvSpPr>
          <p:cNvPr id="5" name="Slide Number Placeholder 4"/>
          <p:cNvSpPr>
            <a:spLocks noGrp="1"/>
          </p:cNvSpPr>
          <p:nvPr>
            <p:ph type="sldNum" sz="quarter" idx="12"/>
          </p:nvPr>
        </p:nvSpPr>
        <p:spPr/>
        <p:txBody>
          <a:bodyPr/>
          <a:lstStyle/>
          <a:p>
            <a:pPr>
              <a:defRPr/>
            </a:pPr>
            <a:fld id="{F186B044-F886-4159-9C95-B3F553DC6729}" type="slidenum">
              <a:rPr lang="pt-PT" smtClean="0"/>
              <a:pPr>
                <a:defRPr/>
              </a:pPr>
              <a:t>6</a:t>
            </a:fld>
            <a:endParaRPr lang="pt-PT"/>
          </a:p>
        </p:txBody>
      </p:sp>
      <p:sp>
        <p:nvSpPr>
          <p:cNvPr id="6" name="Title 1"/>
          <p:cNvSpPr>
            <a:spLocks noGrp="1"/>
          </p:cNvSpPr>
          <p:nvPr>
            <p:ph type="title"/>
          </p:nvPr>
        </p:nvSpPr>
        <p:spPr>
          <a:xfrm>
            <a:off x="914400" y="274638"/>
            <a:ext cx="7772400" cy="706090"/>
          </a:xfrm>
        </p:spPr>
        <p:txBody>
          <a:bodyPr/>
          <a:lstStyle/>
          <a:p>
            <a:r>
              <a:rPr lang="pt-PT" sz="2800" dirty="0" smtClean="0"/>
              <a:t>The </a:t>
            </a:r>
            <a:r>
              <a:rPr lang="pt-PT" sz="2800" dirty="0" err="1" smtClean="0"/>
              <a:t>explanatory</a:t>
            </a:r>
            <a:r>
              <a:rPr lang="pt-PT" sz="2800" dirty="0" smtClean="0"/>
              <a:t> </a:t>
            </a:r>
            <a:r>
              <a:rPr lang="pt-PT" sz="2800" dirty="0" err="1" smtClean="0"/>
              <a:t>power</a:t>
            </a:r>
            <a:r>
              <a:rPr lang="pt-PT" sz="2800" dirty="0" smtClean="0"/>
              <a:t> of </a:t>
            </a:r>
            <a:r>
              <a:rPr lang="pt-PT" sz="2800" dirty="0" err="1" smtClean="0"/>
              <a:t>order</a:t>
            </a:r>
            <a:r>
              <a:rPr lang="pt-PT" sz="2800" dirty="0" smtClean="0"/>
              <a:t> </a:t>
            </a:r>
            <a:r>
              <a:rPr lang="pt-PT" sz="2800" dirty="0" err="1" smtClean="0"/>
              <a:t>flow</a:t>
            </a:r>
            <a:endParaRPr lang="pt-PT" sz="2800" dirty="0"/>
          </a:p>
        </p:txBody>
      </p:sp>
    </p:spTree>
    <p:extLst>
      <p:ext uri="{BB962C8B-B14F-4D97-AF65-F5344CB8AC3E}">
        <p14:creationId xmlns:p14="http://schemas.microsoft.com/office/powerpoint/2010/main" val="3166743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2074"/>
          </a:xfrm>
        </p:spPr>
        <p:txBody>
          <a:bodyPr/>
          <a:lstStyle/>
          <a:p>
            <a:r>
              <a:rPr lang="pt-PT" sz="2800" dirty="0" smtClean="0"/>
              <a:t>The </a:t>
            </a:r>
            <a:r>
              <a:rPr lang="pt-PT" sz="2800" dirty="0" err="1" smtClean="0"/>
              <a:t>explanatory</a:t>
            </a:r>
            <a:r>
              <a:rPr lang="pt-PT" sz="2800" dirty="0" smtClean="0"/>
              <a:t> </a:t>
            </a:r>
            <a:r>
              <a:rPr lang="pt-PT" sz="2800" dirty="0" err="1" smtClean="0"/>
              <a:t>power</a:t>
            </a:r>
            <a:r>
              <a:rPr lang="pt-PT" sz="2800" dirty="0" smtClean="0"/>
              <a:t> of </a:t>
            </a:r>
            <a:r>
              <a:rPr lang="pt-PT" sz="2800" dirty="0" err="1" smtClean="0"/>
              <a:t>order</a:t>
            </a:r>
            <a:r>
              <a:rPr lang="pt-PT" sz="2800" dirty="0" smtClean="0"/>
              <a:t> </a:t>
            </a:r>
            <a:r>
              <a:rPr lang="pt-PT" sz="2800" dirty="0" err="1" smtClean="0"/>
              <a:t>flow</a:t>
            </a:r>
            <a:endParaRPr lang="pt-PT" sz="2800" dirty="0"/>
          </a:p>
        </p:txBody>
      </p:sp>
      <p:sp>
        <p:nvSpPr>
          <p:cNvPr id="3" name="Content Placeholder 2"/>
          <p:cNvSpPr>
            <a:spLocks noGrp="1"/>
          </p:cNvSpPr>
          <p:nvPr>
            <p:ph sz="quarter" idx="1"/>
          </p:nvPr>
        </p:nvSpPr>
        <p:spPr>
          <a:xfrm>
            <a:off x="914400" y="836712"/>
            <a:ext cx="7772400" cy="5183088"/>
          </a:xfrm>
        </p:spPr>
        <p:txBody>
          <a:bodyPr/>
          <a:lstStyle/>
          <a:p>
            <a:r>
              <a:rPr lang="pt-PT" sz="2400" dirty="0" smtClean="0"/>
              <a:t>Evans and </a:t>
            </a:r>
            <a:r>
              <a:rPr lang="pt-PT" sz="2400" dirty="0" err="1" smtClean="0"/>
              <a:t>Lyons</a:t>
            </a:r>
            <a:r>
              <a:rPr lang="pt-PT" sz="2400" dirty="0" smtClean="0"/>
              <a:t> (2002) </a:t>
            </a:r>
            <a:r>
              <a:rPr lang="pt-PT" sz="2400" dirty="0" err="1" smtClean="0"/>
              <a:t>Order</a:t>
            </a:r>
            <a:r>
              <a:rPr lang="pt-PT" sz="2400" dirty="0" smtClean="0"/>
              <a:t> </a:t>
            </a:r>
            <a:r>
              <a:rPr lang="pt-PT" sz="2400" dirty="0" err="1" smtClean="0"/>
              <a:t>Flow</a:t>
            </a:r>
            <a:r>
              <a:rPr lang="pt-PT" sz="2400" dirty="0" smtClean="0"/>
              <a:t> and Exchange Rate Dynamics </a:t>
            </a:r>
          </a:p>
          <a:p>
            <a:pPr marL="0" indent="0">
              <a:buNone/>
            </a:pPr>
            <a:r>
              <a:rPr lang="pt-PT" sz="2400" dirty="0" smtClean="0"/>
              <a:t>	</a:t>
            </a:r>
            <a:r>
              <a:rPr lang="el-GR" sz="2400" dirty="0" smtClean="0"/>
              <a:t>Δ</a:t>
            </a:r>
            <a:r>
              <a:rPr lang="pt-PT" sz="2400" i="1" dirty="0"/>
              <a:t>s</a:t>
            </a:r>
            <a:r>
              <a:rPr lang="pt-PT" sz="2400" i="1" baseline="-25000" dirty="0"/>
              <a:t>t</a:t>
            </a:r>
            <a:r>
              <a:rPr lang="pt-PT" sz="2400" baseline="-25000" dirty="0"/>
              <a:t>+1</a:t>
            </a:r>
            <a:r>
              <a:rPr lang="pt-PT" sz="2400" dirty="0"/>
              <a:t> = </a:t>
            </a:r>
            <a:r>
              <a:rPr lang="el-GR" sz="2400" i="1" dirty="0"/>
              <a:t>β</a:t>
            </a:r>
            <a:r>
              <a:rPr lang="pt-PT" sz="2400" i="1" baseline="-25000" dirty="0"/>
              <a:t>i</a:t>
            </a:r>
            <a:r>
              <a:rPr lang="pt-PT" sz="2400" i="1" dirty="0"/>
              <a:t> </a:t>
            </a:r>
            <a:r>
              <a:rPr lang="el-GR" sz="2400" dirty="0"/>
              <a:t>Δ(</a:t>
            </a:r>
            <a:r>
              <a:rPr lang="pt-PT" sz="2400" i="1" dirty="0" err="1" smtClean="0"/>
              <a:t>i</a:t>
            </a:r>
            <a:r>
              <a:rPr lang="pt-PT" sz="2400" i="1" baseline="-25000" dirty="0" err="1" smtClean="0"/>
              <a:t>t</a:t>
            </a:r>
            <a:r>
              <a:rPr lang="pt-PT" sz="2400" i="1" dirty="0" smtClean="0"/>
              <a:t> </a:t>
            </a:r>
            <a:r>
              <a:rPr lang="pt-PT" sz="2400" i="1" dirty="0"/>
              <a:t>− </a:t>
            </a:r>
            <a:r>
              <a:rPr lang="pt-PT" sz="2400" i="1" dirty="0" smtClean="0"/>
              <a:t>i*</a:t>
            </a:r>
            <a:r>
              <a:rPr lang="pt-PT" sz="2400" i="1" baseline="-25000" dirty="0"/>
              <a:t>t</a:t>
            </a:r>
            <a:r>
              <a:rPr lang="pt-PT" sz="2400" i="1" dirty="0" smtClean="0"/>
              <a:t>)</a:t>
            </a:r>
            <a:r>
              <a:rPr lang="pt-PT" sz="2400" dirty="0" smtClean="0"/>
              <a:t> </a:t>
            </a:r>
            <a:r>
              <a:rPr lang="pt-PT" sz="2400" dirty="0"/>
              <a:t>+ </a:t>
            </a:r>
            <a:r>
              <a:rPr lang="el-GR" sz="2400" i="1" dirty="0"/>
              <a:t>β</a:t>
            </a:r>
            <a:r>
              <a:rPr lang="pt-PT" sz="2400" i="1" baseline="-25000" dirty="0"/>
              <a:t>z</a:t>
            </a:r>
            <a:r>
              <a:rPr lang="pt-PT" sz="2400" i="1" dirty="0"/>
              <a:t> </a:t>
            </a:r>
            <a:r>
              <a:rPr lang="pt-PT" sz="2400" i="1" dirty="0" err="1" smtClean="0"/>
              <a:t>z</a:t>
            </a:r>
            <a:r>
              <a:rPr lang="pt-PT" sz="2400" i="1" baseline="-25000" dirty="0" err="1" smtClean="0"/>
              <a:t>t</a:t>
            </a:r>
            <a:endParaRPr lang="pt-PT" sz="2400" i="1" baseline="-25000" dirty="0" smtClean="0"/>
          </a:p>
          <a:p>
            <a:pPr marL="0" indent="0">
              <a:buNone/>
            </a:pPr>
            <a:endParaRPr lang="pt-PT" sz="2400" i="1" baseline="-25000" dirty="0"/>
          </a:p>
          <a:p>
            <a:pPr marL="0" indent="0">
              <a:buNone/>
            </a:pPr>
            <a:r>
              <a:rPr lang="el-GR" sz="2400" dirty="0"/>
              <a:t>Δ</a:t>
            </a:r>
            <a:r>
              <a:rPr lang="pt-PT" sz="2200" i="1" dirty="0" smtClean="0"/>
              <a:t>s</a:t>
            </a:r>
            <a:r>
              <a:rPr lang="pt-PT" sz="2200" i="1" baseline="-25000" dirty="0" smtClean="0"/>
              <a:t>t</a:t>
            </a:r>
            <a:r>
              <a:rPr lang="pt-PT" sz="2200" baseline="-25000" dirty="0" smtClean="0"/>
              <a:t>+1 </a:t>
            </a:r>
            <a:r>
              <a:rPr lang="pt-PT" sz="2200" dirty="0" smtClean="0"/>
              <a:t>: </a:t>
            </a:r>
            <a:r>
              <a:rPr lang="pt-PT" sz="2200" dirty="0" err="1" smtClean="0"/>
              <a:t>first</a:t>
            </a:r>
            <a:r>
              <a:rPr lang="pt-PT" sz="2200" dirty="0" smtClean="0"/>
              <a:t> </a:t>
            </a:r>
            <a:r>
              <a:rPr lang="pt-PT" sz="2200" dirty="0" err="1" smtClean="0"/>
              <a:t>difference</a:t>
            </a:r>
            <a:r>
              <a:rPr lang="pt-PT" sz="2200" dirty="0" smtClean="0"/>
              <a:t> in log of </a:t>
            </a:r>
            <a:r>
              <a:rPr lang="pt-PT" sz="2200" dirty="0" err="1" smtClean="0"/>
              <a:t>daily</a:t>
            </a:r>
            <a:r>
              <a:rPr lang="pt-PT" sz="2200" dirty="0" smtClean="0"/>
              <a:t> </a:t>
            </a:r>
            <a:r>
              <a:rPr lang="pt-PT" sz="2200" dirty="0" err="1" smtClean="0"/>
              <a:t>foreign</a:t>
            </a:r>
            <a:r>
              <a:rPr lang="pt-PT" sz="2200" dirty="0" smtClean="0"/>
              <a:t> </a:t>
            </a:r>
            <a:r>
              <a:rPr lang="pt-PT" sz="2200" dirty="0" err="1" smtClean="0"/>
              <a:t>exchange</a:t>
            </a:r>
            <a:r>
              <a:rPr lang="pt-PT" sz="2200" dirty="0" smtClean="0"/>
              <a:t> rate </a:t>
            </a:r>
          </a:p>
          <a:p>
            <a:pPr marL="0" indent="0">
              <a:buNone/>
            </a:pPr>
            <a:r>
              <a:rPr lang="el-GR" sz="2000" dirty="0" smtClean="0"/>
              <a:t>Δ(</a:t>
            </a:r>
            <a:r>
              <a:rPr lang="pt-PT" sz="2000" i="1" dirty="0" err="1"/>
              <a:t>i</a:t>
            </a:r>
            <a:r>
              <a:rPr lang="pt-PT" sz="2000" i="1" baseline="-25000" dirty="0" err="1"/>
              <a:t>t</a:t>
            </a:r>
            <a:r>
              <a:rPr lang="pt-PT" sz="2000" i="1" dirty="0"/>
              <a:t> − i*</a:t>
            </a:r>
            <a:r>
              <a:rPr lang="pt-PT" sz="2000" i="1" baseline="-25000" dirty="0"/>
              <a:t>t</a:t>
            </a:r>
            <a:r>
              <a:rPr lang="pt-PT" sz="2000" i="1" dirty="0" smtClean="0"/>
              <a:t>): </a:t>
            </a:r>
            <a:r>
              <a:rPr lang="pt-PT" sz="2200" dirty="0" err="1" smtClean="0"/>
              <a:t>first</a:t>
            </a:r>
            <a:r>
              <a:rPr lang="pt-PT" sz="2200" dirty="0" smtClean="0"/>
              <a:t> </a:t>
            </a:r>
            <a:r>
              <a:rPr lang="pt-PT" sz="2200" dirty="0" err="1" smtClean="0"/>
              <a:t>difference</a:t>
            </a:r>
            <a:r>
              <a:rPr lang="pt-PT" sz="2200" dirty="0" smtClean="0"/>
              <a:t> in </a:t>
            </a:r>
            <a:r>
              <a:rPr lang="pt-PT" sz="2200" dirty="0" err="1" smtClean="0"/>
              <a:t>interest</a:t>
            </a:r>
            <a:r>
              <a:rPr lang="pt-PT" sz="2200" dirty="0" smtClean="0"/>
              <a:t> rate </a:t>
            </a:r>
            <a:r>
              <a:rPr lang="pt-PT" sz="2200" dirty="0" err="1" smtClean="0"/>
              <a:t>differential</a:t>
            </a:r>
            <a:r>
              <a:rPr lang="pt-PT" sz="2200" dirty="0" smtClean="0"/>
              <a:t> (</a:t>
            </a:r>
            <a:r>
              <a:rPr lang="pt-PT" sz="2200" dirty="0" err="1" smtClean="0"/>
              <a:t>public</a:t>
            </a:r>
            <a:r>
              <a:rPr lang="pt-PT" sz="2200" dirty="0" smtClean="0"/>
              <a:t> </a:t>
            </a:r>
            <a:r>
              <a:rPr lang="pt-PT" sz="2200" dirty="0" err="1" smtClean="0"/>
              <a:t>information</a:t>
            </a:r>
            <a:r>
              <a:rPr lang="pt-PT" sz="2200" dirty="0" smtClean="0"/>
              <a:t>)</a:t>
            </a:r>
          </a:p>
          <a:p>
            <a:pPr marL="0" indent="0">
              <a:buNone/>
            </a:pPr>
            <a:r>
              <a:rPr lang="pt-PT" sz="2000" i="1" dirty="0" err="1" smtClean="0"/>
              <a:t>Z</a:t>
            </a:r>
            <a:r>
              <a:rPr lang="pt-PT" sz="2000" i="1" baseline="-25000" dirty="0" err="1" smtClean="0"/>
              <a:t>t</a:t>
            </a:r>
            <a:r>
              <a:rPr lang="pt-PT" sz="2000" i="1" baseline="-25000" dirty="0" smtClean="0"/>
              <a:t> </a:t>
            </a:r>
            <a:r>
              <a:rPr lang="pt-PT" sz="2000" dirty="0"/>
              <a:t>: </a:t>
            </a:r>
            <a:r>
              <a:rPr lang="pt-PT" sz="2000" dirty="0" smtClean="0"/>
              <a:t> </a:t>
            </a:r>
            <a:r>
              <a:rPr lang="pt-PT" sz="2000" dirty="0" err="1" smtClean="0"/>
              <a:t>difference</a:t>
            </a:r>
            <a:r>
              <a:rPr lang="pt-PT" sz="2000" dirty="0" smtClean="0"/>
              <a:t> </a:t>
            </a:r>
            <a:r>
              <a:rPr lang="pt-PT" sz="2000" dirty="0" err="1" smtClean="0"/>
              <a:t>between</a:t>
            </a:r>
            <a:r>
              <a:rPr lang="pt-PT" sz="2000" dirty="0" smtClean="0"/>
              <a:t> </a:t>
            </a:r>
            <a:r>
              <a:rPr lang="pt-PT" sz="2000" dirty="0" err="1" smtClean="0"/>
              <a:t>nr</a:t>
            </a:r>
            <a:r>
              <a:rPr lang="pt-PT" sz="2000" dirty="0" smtClean="0"/>
              <a:t> of </a:t>
            </a:r>
            <a:r>
              <a:rPr lang="pt-PT" sz="2000" dirty="0" err="1" smtClean="0"/>
              <a:t>buyer-initiated</a:t>
            </a:r>
            <a:r>
              <a:rPr lang="pt-PT" sz="2000" dirty="0" smtClean="0"/>
              <a:t> </a:t>
            </a:r>
            <a:r>
              <a:rPr lang="pt-PT" sz="2000" dirty="0" err="1" smtClean="0"/>
              <a:t>trades</a:t>
            </a:r>
            <a:r>
              <a:rPr lang="pt-PT" sz="2000" dirty="0" smtClean="0"/>
              <a:t> and </a:t>
            </a:r>
            <a:r>
              <a:rPr lang="pt-PT" sz="2000" dirty="0" err="1" smtClean="0"/>
              <a:t>seller-initiated</a:t>
            </a:r>
            <a:r>
              <a:rPr lang="pt-PT" sz="2000" dirty="0" smtClean="0"/>
              <a:t> </a:t>
            </a:r>
            <a:r>
              <a:rPr lang="pt-PT" sz="2000" dirty="0" err="1" smtClean="0"/>
              <a:t>trades</a:t>
            </a:r>
            <a:r>
              <a:rPr lang="pt-PT" sz="2000" dirty="0" smtClean="0"/>
              <a:t> </a:t>
            </a:r>
            <a:r>
              <a:rPr lang="pt-PT" sz="2000" dirty="0" err="1" smtClean="0"/>
              <a:t>during</a:t>
            </a:r>
            <a:r>
              <a:rPr lang="pt-PT" sz="2000" dirty="0" smtClean="0"/>
              <a:t> the day.</a:t>
            </a:r>
          </a:p>
          <a:p>
            <a:pPr marL="0" indent="0">
              <a:buNone/>
            </a:pPr>
            <a:endParaRPr lang="pt-PT" sz="2000" i="1" baseline="-25000" dirty="0"/>
          </a:p>
          <a:p>
            <a:r>
              <a:rPr lang="pt-PT" sz="2000" dirty="0" smtClean="0"/>
              <a:t>Later </a:t>
            </a:r>
            <a:r>
              <a:rPr lang="pt-PT" sz="2000" dirty="0" err="1" smtClean="0"/>
              <a:t>models</a:t>
            </a:r>
            <a:r>
              <a:rPr lang="pt-PT" sz="2000" dirty="0" smtClean="0"/>
              <a:t>: </a:t>
            </a:r>
            <a:r>
              <a:rPr lang="pt-PT" sz="2000" i="1" dirty="0" err="1" smtClean="0"/>
              <a:t>Z</a:t>
            </a:r>
            <a:r>
              <a:rPr lang="pt-PT" sz="2000" i="1" baseline="-25000" dirty="0" err="1" smtClean="0"/>
              <a:t>t</a:t>
            </a:r>
            <a:r>
              <a:rPr lang="pt-PT" sz="2000" i="1" baseline="-25000" dirty="0" smtClean="0"/>
              <a:t> </a:t>
            </a:r>
            <a:r>
              <a:rPr lang="pt-PT" sz="2000" dirty="0" err="1" smtClean="0"/>
              <a:t>is</a:t>
            </a:r>
            <a:r>
              <a:rPr lang="pt-PT" sz="2000" dirty="0" smtClean="0"/>
              <a:t> </a:t>
            </a:r>
            <a:r>
              <a:rPr lang="pt-PT" sz="2000" dirty="0" err="1" smtClean="0"/>
              <a:t>signed</a:t>
            </a:r>
            <a:r>
              <a:rPr lang="pt-PT" sz="2000" dirty="0" smtClean="0"/>
              <a:t> </a:t>
            </a:r>
            <a:r>
              <a:rPr lang="pt-PT" sz="2000" dirty="0" err="1" smtClean="0"/>
              <a:t>trade</a:t>
            </a:r>
            <a:r>
              <a:rPr lang="pt-PT" sz="2000" dirty="0" smtClean="0"/>
              <a:t> </a:t>
            </a:r>
            <a:r>
              <a:rPr lang="pt-PT" sz="2000" dirty="0" err="1" smtClean="0"/>
              <a:t>size</a:t>
            </a:r>
            <a:endParaRPr lang="pt-PT" sz="2000" dirty="0" smtClean="0"/>
          </a:p>
          <a:p>
            <a:r>
              <a:rPr lang="pt-PT" sz="2000" dirty="0" err="1" smtClean="0"/>
              <a:t>Not</a:t>
            </a:r>
            <a:r>
              <a:rPr lang="pt-PT" sz="2000" dirty="0" smtClean="0"/>
              <a:t> </a:t>
            </a:r>
            <a:r>
              <a:rPr lang="pt-PT" sz="2000" dirty="0" err="1" smtClean="0"/>
              <a:t>the</a:t>
            </a:r>
            <a:r>
              <a:rPr lang="pt-PT" sz="2000" dirty="0" smtClean="0"/>
              <a:t> </a:t>
            </a:r>
            <a:r>
              <a:rPr lang="pt-PT" sz="2000" dirty="0" err="1" smtClean="0"/>
              <a:t>first</a:t>
            </a:r>
            <a:r>
              <a:rPr lang="pt-PT" sz="2000" dirty="0" smtClean="0"/>
              <a:t> to </a:t>
            </a:r>
            <a:r>
              <a:rPr lang="pt-PT" sz="2000" dirty="0" err="1" smtClean="0"/>
              <a:t>analyse</a:t>
            </a:r>
            <a:r>
              <a:rPr lang="pt-PT" sz="2000" dirty="0" smtClean="0"/>
              <a:t> </a:t>
            </a:r>
            <a:r>
              <a:rPr lang="pt-PT" sz="2000" dirty="0" err="1" smtClean="0"/>
              <a:t>relationship</a:t>
            </a:r>
            <a:r>
              <a:rPr lang="pt-PT" sz="2000" dirty="0" smtClean="0"/>
              <a:t> </a:t>
            </a:r>
            <a:r>
              <a:rPr lang="pt-PT" sz="2000" dirty="0" err="1" smtClean="0"/>
              <a:t>between</a:t>
            </a:r>
            <a:r>
              <a:rPr lang="pt-PT" sz="2000" dirty="0" smtClean="0"/>
              <a:t> </a:t>
            </a:r>
            <a:r>
              <a:rPr lang="pt-PT" sz="2000" dirty="0" err="1" smtClean="0"/>
              <a:t>exchange</a:t>
            </a:r>
            <a:r>
              <a:rPr lang="pt-PT" sz="2000" dirty="0" smtClean="0"/>
              <a:t> rates </a:t>
            </a:r>
            <a:r>
              <a:rPr lang="pt-PT" sz="2000" dirty="0" err="1" smtClean="0"/>
              <a:t>and</a:t>
            </a:r>
            <a:r>
              <a:rPr lang="pt-PT" sz="2000" dirty="0" smtClean="0"/>
              <a:t> </a:t>
            </a:r>
            <a:r>
              <a:rPr lang="pt-PT" sz="2000" dirty="0" err="1" smtClean="0"/>
              <a:t>order</a:t>
            </a:r>
            <a:r>
              <a:rPr lang="pt-PT" sz="2000" dirty="0" smtClean="0"/>
              <a:t> </a:t>
            </a:r>
            <a:r>
              <a:rPr lang="pt-PT" sz="2000" dirty="0" err="1" smtClean="0"/>
              <a:t>flow</a:t>
            </a:r>
            <a:r>
              <a:rPr lang="pt-PT" sz="2000" dirty="0" smtClean="0"/>
              <a:t>,   </a:t>
            </a:r>
            <a:r>
              <a:rPr lang="pt-PT" sz="2000" dirty="0" err="1" smtClean="0"/>
              <a:t>but</a:t>
            </a:r>
            <a:r>
              <a:rPr lang="pt-PT" sz="2000" dirty="0" smtClean="0"/>
              <a:t> </a:t>
            </a:r>
            <a:r>
              <a:rPr lang="pt-PT" sz="2000" dirty="0" err="1" smtClean="0"/>
              <a:t>the</a:t>
            </a:r>
            <a:r>
              <a:rPr lang="pt-PT" sz="2000" dirty="0" smtClean="0"/>
              <a:t> </a:t>
            </a:r>
            <a:r>
              <a:rPr lang="pt-PT" sz="2000" dirty="0" err="1" smtClean="0"/>
              <a:t>first</a:t>
            </a:r>
            <a:r>
              <a:rPr lang="pt-PT" sz="2000" dirty="0" smtClean="0"/>
              <a:t> to use data </a:t>
            </a:r>
            <a:r>
              <a:rPr lang="pt-PT" sz="2000" dirty="0" err="1" smtClean="0"/>
              <a:t>covering</a:t>
            </a:r>
            <a:r>
              <a:rPr lang="pt-PT" sz="2000" dirty="0" smtClean="0"/>
              <a:t> a </a:t>
            </a:r>
            <a:r>
              <a:rPr lang="pt-PT" sz="2000" dirty="0" err="1" smtClean="0"/>
              <a:t>relatively</a:t>
            </a:r>
            <a:r>
              <a:rPr lang="pt-PT" sz="2000" dirty="0" smtClean="0"/>
              <a:t> </a:t>
            </a:r>
            <a:r>
              <a:rPr lang="pt-PT" sz="2000" dirty="0" err="1" smtClean="0"/>
              <a:t>long</a:t>
            </a:r>
            <a:r>
              <a:rPr lang="pt-PT" sz="2000" dirty="0" smtClean="0"/>
              <a:t> </a:t>
            </a:r>
            <a:r>
              <a:rPr lang="pt-PT" sz="2000" dirty="0" err="1" smtClean="0"/>
              <a:t>period</a:t>
            </a:r>
            <a:r>
              <a:rPr lang="pt-PT" sz="2000" dirty="0" smtClean="0"/>
              <a:t> – 4 </a:t>
            </a:r>
            <a:r>
              <a:rPr lang="pt-PT" sz="2000" dirty="0" err="1" smtClean="0"/>
              <a:t>months</a:t>
            </a:r>
            <a:r>
              <a:rPr lang="pt-PT" sz="2000" dirty="0" smtClean="0"/>
              <a:t> </a:t>
            </a:r>
            <a:endParaRPr lang="pt-PT" sz="2000" dirty="0"/>
          </a:p>
          <a:p>
            <a:pPr marL="0" indent="0">
              <a:buNone/>
            </a:pPr>
            <a:endParaRPr lang="pt-PT" sz="2200" dirty="0" smtClean="0"/>
          </a:p>
          <a:p>
            <a:pPr marL="0" indent="0">
              <a:buNone/>
            </a:pPr>
            <a:endParaRPr lang="pt-PT" sz="2200" dirty="0" smtClean="0"/>
          </a:p>
          <a:p>
            <a:pPr marL="0" indent="0">
              <a:buNone/>
            </a:pPr>
            <a:endParaRPr lang="pt-PT" sz="2200" i="1" dirty="0" smtClean="0"/>
          </a:p>
          <a:p>
            <a:pPr marL="0" indent="0">
              <a:buNone/>
            </a:pPr>
            <a:endParaRPr lang="pt-PT" sz="2300" dirty="0"/>
          </a:p>
        </p:txBody>
      </p:sp>
      <p:sp>
        <p:nvSpPr>
          <p:cNvPr id="4" name="Footer Placeholder 3"/>
          <p:cNvSpPr>
            <a:spLocks noGrp="1"/>
          </p:cNvSpPr>
          <p:nvPr>
            <p:ph type="ftr" sz="quarter" idx="11"/>
          </p:nvPr>
        </p:nvSpPr>
        <p:spPr/>
        <p:txBody>
          <a:bodyPr/>
          <a:lstStyle/>
          <a:p>
            <a:pPr>
              <a:defRPr/>
            </a:pPr>
            <a:r>
              <a:rPr lang="pt-PT" smtClean="0"/>
              <a:t>International Financial Markets, ISEG    Paula Albuquerque</a:t>
            </a:r>
            <a:endParaRPr lang="pt-PT"/>
          </a:p>
        </p:txBody>
      </p:sp>
      <p:sp>
        <p:nvSpPr>
          <p:cNvPr id="5" name="Slide Number Placeholder 4"/>
          <p:cNvSpPr>
            <a:spLocks noGrp="1"/>
          </p:cNvSpPr>
          <p:nvPr>
            <p:ph type="sldNum" sz="quarter" idx="12"/>
          </p:nvPr>
        </p:nvSpPr>
        <p:spPr/>
        <p:txBody>
          <a:bodyPr/>
          <a:lstStyle/>
          <a:p>
            <a:pPr>
              <a:defRPr/>
            </a:pPr>
            <a:fld id="{F186B044-F886-4159-9C95-B3F553DC6729}" type="slidenum">
              <a:rPr lang="pt-PT" smtClean="0"/>
              <a:pPr>
                <a:defRPr/>
              </a:pPr>
              <a:t>7</a:t>
            </a:fld>
            <a:endParaRPr lang="pt-PT"/>
          </a:p>
        </p:txBody>
      </p:sp>
    </p:spTree>
    <p:extLst>
      <p:ext uri="{BB962C8B-B14F-4D97-AF65-F5344CB8AC3E}">
        <p14:creationId xmlns:p14="http://schemas.microsoft.com/office/powerpoint/2010/main" val="3906916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04664"/>
            <a:ext cx="7772400" cy="5615136"/>
          </a:xfrm>
        </p:spPr>
        <p:txBody>
          <a:bodyPr/>
          <a:lstStyle/>
          <a:p>
            <a:r>
              <a:rPr lang="pt-PT" sz="2800" b="1" dirty="0" smtClean="0"/>
              <a:t>Evans-</a:t>
            </a:r>
            <a:r>
              <a:rPr lang="pt-PT" sz="2800" b="1" dirty="0" err="1" smtClean="0"/>
              <a:t>Lyons</a:t>
            </a:r>
            <a:r>
              <a:rPr lang="pt-PT" sz="2800" b="1" dirty="0" smtClean="0"/>
              <a:t> </a:t>
            </a:r>
            <a:r>
              <a:rPr lang="pt-PT" sz="2800" b="1" dirty="0" err="1" smtClean="0"/>
              <a:t>model</a:t>
            </a:r>
            <a:endParaRPr lang="pt-PT" sz="2800" b="1" dirty="0" smtClean="0"/>
          </a:p>
          <a:p>
            <a:pPr lvl="1">
              <a:spcAft>
                <a:spcPts val="600"/>
              </a:spcAft>
            </a:pPr>
            <a:r>
              <a:rPr lang="pt-PT" dirty="0" err="1" smtClean="0"/>
              <a:t>Private</a:t>
            </a:r>
            <a:r>
              <a:rPr lang="pt-PT" dirty="0" smtClean="0"/>
              <a:t> </a:t>
            </a:r>
            <a:r>
              <a:rPr lang="pt-PT" dirty="0" err="1" smtClean="0"/>
              <a:t>information</a:t>
            </a:r>
            <a:r>
              <a:rPr lang="pt-PT" dirty="0" smtClean="0"/>
              <a:t> </a:t>
            </a:r>
            <a:r>
              <a:rPr lang="pt-PT" dirty="0" err="1" smtClean="0"/>
              <a:t>is</a:t>
            </a:r>
            <a:r>
              <a:rPr lang="pt-PT" dirty="0" smtClean="0"/>
              <a:t> </a:t>
            </a:r>
            <a:r>
              <a:rPr lang="pt-PT" dirty="0" err="1" smtClean="0"/>
              <a:t>not</a:t>
            </a:r>
            <a:r>
              <a:rPr lang="pt-PT" dirty="0" smtClean="0"/>
              <a:t> </a:t>
            </a:r>
            <a:r>
              <a:rPr lang="pt-PT" dirty="0" err="1" smtClean="0"/>
              <a:t>assigned</a:t>
            </a:r>
            <a:r>
              <a:rPr lang="pt-PT" dirty="0" smtClean="0"/>
              <a:t> to a single </a:t>
            </a:r>
            <a:r>
              <a:rPr lang="pt-PT" dirty="0" err="1" smtClean="0"/>
              <a:t>participant</a:t>
            </a:r>
            <a:r>
              <a:rPr lang="pt-PT" dirty="0" smtClean="0"/>
              <a:t>, </a:t>
            </a:r>
            <a:r>
              <a:rPr lang="pt-PT" dirty="0" err="1" smtClean="0"/>
              <a:t>it</a:t>
            </a:r>
            <a:r>
              <a:rPr lang="pt-PT" dirty="0" smtClean="0"/>
              <a:t> </a:t>
            </a:r>
            <a:r>
              <a:rPr lang="pt-PT" dirty="0" err="1" smtClean="0"/>
              <a:t>is</a:t>
            </a:r>
            <a:r>
              <a:rPr lang="pt-PT" dirty="0" smtClean="0"/>
              <a:t> </a:t>
            </a:r>
            <a:r>
              <a:rPr lang="pt-PT" dirty="0" err="1" smtClean="0"/>
              <a:t>scattered</a:t>
            </a:r>
            <a:r>
              <a:rPr lang="pt-PT" dirty="0" smtClean="0"/>
              <a:t> </a:t>
            </a:r>
            <a:r>
              <a:rPr lang="pt-PT" dirty="0" err="1" smtClean="0"/>
              <a:t>among</a:t>
            </a:r>
            <a:r>
              <a:rPr lang="pt-PT" dirty="0" smtClean="0"/>
              <a:t> </a:t>
            </a:r>
            <a:r>
              <a:rPr lang="pt-PT" dirty="0" err="1" smtClean="0"/>
              <a:t>individuals</a:t>
            </a:r>
            <a:r>
              <a:rPr lang="pt-PT" dirty="0" smtClean="0"/>
              <a:t>.</a:t>
            </a:r>
          </a:p>
          <a:p>
            <a:pPr lvl="1">
              <a:spcAft>
                <a:spcPts val="600"/>
              </a:spcAft>
            </a:pPr>
            <a:r>
              <a:rPr lang="pt-PT" dirty="0" smtClean="0"/>
              <a:t>Both dealers </a:t>
            </a:r>
            <a:r>
              <a:rPr lang="pt-PT" dirty="0" err="1" smtClean="0"/>
              <a:t>and</a:t>
            </a:r>
            <a:r>
              <a:rPr lang="pt-PT" dirty="0" smtClean="0"/>
              <a:t> </a:t>
            </a:r>
            <a:r>
              <a:rPr lang="pt-PT" dirty="0" err="1" smtClean="0"/>
              <a:t>customers</a:t>
            </a:r>
            <a:r>
              <a:rPr lang="pt-PT" dirty="0" smtClean="0"/>
              <a:t> are </a:t>
            </a:r>
            <a:r>
              <a:rPr lang="pt-PT" dirty="0" err="1" smtClean="0"/>
              <a:t>risk</a:t>
            </a:r>
            <a:r>
              <a:rPr lang="pt-PT" dirty="0" smtClean="0"/>
              <a:t> </a:t>
            </a:r>
            <a:r>
              <a:rPr lang="pt-PT" dirty="0" err="1" smtClean="0"/>
              <a:t>averse</a:t>
            </a:r>
            <a:r>
              <a:rPr lang="pt-PT" dirty="0" smtClean="0"/>
              <a:t>.</a:t>
            </a:r>
          </a:p>
          <a:p>
            <a:pPr lvl="1">
              <a:spcAft>
                <a:spcPts val="600"/>
              </a:spcAft>
            </a:pPr>
            <a:r>
              <a:rPr lang="pt-PT" dirty="0" err="1" smtClean="0"/>
              <a:t>Each</a:t>
            </a:r>
            <a:r>
              <a:rPr lang="pt-PT" dirty="0" smtClean="0"/>
              <a:t> dealer observes </a:t>
            </a:r>
            <a:r>
              <a:rPr lang="pt-PT" dirty="0" err="1" smtClean="0"/>
              <a:t>the</a:t>
            </a:r>
            <a:r>
              <a:rPr lang="pt-PT" dirty="0" smtClean="0"/>
              <a:t> </a:t>
            </a:r>
            <a:r>
              <a:rPr lang="pt-PT" dirty="0" err="1" smtClean="0"/>
              <a:t>order</a:t>
            </a:r>
            <a:r>
              <a:rPr lang="pt-PT" dirty="0" smtClean="0"/>
              <a:t> </a:t>
            </a:r>
            <a:r>
              <a:rPr lang="pt-PT" dirty="0" err="1" smtClean="0"/>
              <a:t>flow</a:t>
            </a:r>
            <a:r>
              <a:rPr lang="pt-PT" dirty="0" smtClean="0"/>
              <a:t> </a:t>
            </a:r>
            <a:r>
              <a:rPr lang="pt-PT" dirty="0" err="1" smtClean="0"/>
              <a:t>from</a:t>
            </a:r>
            <a:r>
              <a:rPr lang="pt-PT" dirty="0" smtClean="0"/>
              <a:t> </a:t>
            </a:r>
            <a:r>
              <a:rPr lang="pt-PT" dirty="0" err="1" smtClean="0"/>
              <a:t>his</a:t>
            </a:r>
            <a:r>
              <a:rPr lang="pt-PT" dirty="0" smtClean="0"/>
              <a:t> </a:t>
            </a:r>
            <a:r>
              <a:rPr lang="pt-PT" dirty="0" err="1" smtClean="0"/>
              <a:t>own</a:t>
            </a:r>
            <a:r>
              <a:rPr lang="pt-PT" dirty="0" smtClean="0"/>
              <a:t> </a:t>
            </a:r>
            <a:r>
              <a:rPr lang="pt-PT" dirty="0" err="1" smtClean="0"/>
              <a:t>customers</a:t>
            </a:r>
            <a:r>
              <a:rPr lang="pt-PT" dirty="0" smtClean="0"/>
              <a:t>.</a:t>
            </a:r>
          </a:p>
          <a:p>
            <a:pPr lvl="1">
              <a:spcAft>
                <a:spcPts val="600"/>
              </a:spcAft>
            </a:pPr>
            <a:r>
              <a:rPr lang="pt-PT" dirty="0" err="1" smtClean="0"/>
              <a:t>After</a:t>
            </a:r>
            <a:r>
              <a:rPr lang="pt-PT" dirty="0" smtClean="0"/>
              <a:t> </a:t>
            </a:r>
            <a:r>
              <a:rPr lang="pt-PT" dirty="0" err="1" smtClean="0"/>
              <a:t>trading</a:t>
            </a:r>
            <a:r>
              <a:rPr lang="pt-PT" dirty="0" smtClean="0"/>
              <a:t> </a:t>
            </a:r>
            <a:r>
              <a:rPr lang="pt-PT" dirty="0" err="1" smtClean="0"/>
              <a:t>with</a:t>
            </a:r>
            <a:r>
              <a:rPr lang="pt-PT" dirty="0" smtClean="0"/>
              <a:t> </a:t>
            </a:r>
            <a:r>
              <a:rPr lang="pt-PT" dirty="0" err="1" smtClean="0"/>
              <a:t>their</a:t>
            </a:r>
            <a:r>
              <a:rPr lang="pt-PT" dirty="0" smtClean="0"/>
              <a:t> </a:t>
            </a:r>
            <a:r>
              <a:rPr lang="pt-PT" dirty="0" err="1" smtClean="0"/>
              <a:t>customers</a:t>
            </a:r>
            <a:r>
              <a:rPr lang="pt-PT" dirty="0" smtClean="0"/>
              <a:t>, dealers are </a:t>
            </a:r>
            <a:r>
              <a:rPr lang="pt-PT" dirty="0" err="1" smtClean="0"/>
              <a:t>left</a:t>
            </a:r>
            <a:r>
              <a:rPr lang="pt-PT" dirty="0" smtClean="0"/>
              <a:t> </a:t>
            </a:r>
            <a:r>
              <a:rPr lang="pt-PT" dirty="0" err="1" smtClean="0"/>
              <a:t>with</a:t>
            </a:r>
            <a:r>
              <a:rPr lang="pt-PT" dirty="0" smtClean="0"/>
              <a:t> open </a:t>
            </a:r>
            <a:r>
              <a:rPr lang="pt-PT" dirty="0" err="1" smtClean="0"/>
              <a:t>foreign</a:t>
            </a:r>
            <a:r>
              <a:rPr lang="pt-PT" dirty="0" smtClean="0"/>
              <a:t> </a:t>
            </a:r>
            <a:r>
              <a:rPr lang="pt-PT" dirty="0" err="1" smtClean="0"/>
              <a:t>exchange</a:t>
            </a:r>
            <a:r>
              <a:rPr lang="pt-PT" dirty="0" smtClean="0"/>
              <a:t> </a:t>
            </a:r>
            <a:r>
              <a:rPr lang="pt-PT" dirty="0" err="1" smtClean="0"/>
              <a:t>positions</a:t>
            </a:r>
            <a:r>
              <a:rPr lang="pt-PT" dirty="0" smtClean="0"/>
              <a:t>. </a:t>
            </a:r>
            <a:r>
              <a:rPr lang="pt-PT" dirty="0" err="1" smtClean="0"/>
              <a:t>Beacuse</a:t>
            </a:r>
            <a:r>
              <a:rPr lang="pt-PT" dirty="0" smtClean="0"/>
              <a:t> </a:t>
            </a:r>
            <a:r>
              <a:rPr lang="pt-PT" dirty="0" err="1" smtClean="0"/>
              <a:t>they</a:t>
            </a:r>
            <a:r>
              <a:rPr lang="pt-PT" dirty="0" smtClean="0"/>
              <a:t> are </a:t>
            </a:r>
            <a:r>
              <a:rPr lang="pt-PT" dirty="0" err="1" smtClean="0"/>
              <a:t>risk-averse</a:t>
            </a:r>
            <a:r>
              <a:rPr lang="pt-PT" dirty="0" smtClean="0"/>
              <a:t>, </a:t>
            </a:r>
            <a:r>
              <a:rPr lang="pt-PT" dirty="0" err="1" smtClean="0"/>
              <a:t>they</a:t>
            </a:r>
            <a:r>
              <a:rPr lang="pt-PT" dirty="0" smtClean="0"/>
              <a:t> </a:t>
            </a:r>
            <a:r>
              <a:rPr lang="pt-PT" dirty="0" err="1" smtClean="0"/>
              <a:t>want</a:t>
            </a:r>
            <a:r>
              <a:rPr lang="pt-PT" dirty="0" smtClean="0"/>
              <a:t> to </a:t>
            </a:r>
            <a:r>
              <a:rPr lang="pt-PT" dirty="0" err="1" smtClean="0"/>
              <a:t>close</a:t>
            </a:r>
            <a:r>
              <a:rPr lang="pt-PT" dirty="0" smtClean="0"/>
              <a:t> </a:t>
            </a:r>
            <a:r>
              <a:rPr lang="pt-PT" dirty="0" err="1" smtClean="0"/>
              <a:t>their</a:t>
            </a:r>
            <a:r>
              <a:rPr lang="pt-PT" dirty="0" smtClean="0"/>
              <a:t> </a:t>
            </a:r>
            <a:r>
              <a:rPr lang="pt-PT" dirty="0" err="1" smtClean="0"/>
              <a:t>exposures</a:t>
            </a:r>
            <a:r>
              <a:rPr lang="pt-PT" dirty="0" smtClean="0"/>
              <a:t> </a:t>
            </a:r>
            <a:r>
              <a:rPr lang="pt-PT" dirty="0" err="1" smtClean="0"/>
              <a:t>and</a:t>
            </a:r>
            <a:r>
              <a:rPr lang="pt-PT" dirty="0" smtClean="0"/>
              <a:t> </a:t>
            </a:r>
            <a:r>
              <a:rPr lang="pt-PT" dirty="0" err="1" smtClean="0"/>
              <a:t>they</a:t>
            </a:r>
            <a:r>
              <a:rPr lang="pt-PT" dirty="0" smtClean="0"/>
              <a:t> </a:t>
            </a:r>
            <a:r>
              <a:rPr lang="pt-PT" dirty="0" err="1" smtClean="0"/>
              <a:t>trade</a:t>
            </a:r>
            <a:r>
              <a:rPr lang="pt-PT" dirty="0" smtClean="0"/>
              <a:t> </a:t>
            </a:r>
            <a:r>
              <a:rPr lang="pt-PT" dirty="0" err="1" smtClean="0"/>
              <a:t>with</a:t>
            </a:r>
            <a:r>
              <a:rPr lang="pt-PT" dirty="0" smtClean="0"/>
              <a:t> </a:t>
            </a:r>
            <a:r>
              <a:rPr lang="pt-PT" dirty="0" err="1" smtClean="0"/>
              <a:t>other</a:t>
            </a:r>
            <a:r>
              <a:rPr lang="pt-PT" dirty="0" smtClean="0"/>
              <a:t> dealers.</a:t>
            </a:r>
          </a:p>
          <a:p>
            <a:pPr lvl="1">
              <a:spcAft>
                <a:spcPts val="600"/>
              </a:spcAft>
            </a:pPr>
            <a:r>
              <a:rPr lang="pt-PT" dirty="0" smtClean="0"/>
              <a:t>Dealers </a:t>
            </a:r>
            <a:r>
              <a:rPr lang="pt-PT" dirty="0" err="1" smtClean="0"/>
              <a:t>pass</a:t>
            </a:r>
            <a:r>
              <a:rPr lang="pt-PT" dirty="0" smtClean="0"/>
              <a:t> </a:t>
            </a:r>
            <a:r>
              <a:rPr lang="pt-PT" dirty="0" err="1" smtClean="0"/>
              <a:t>their</a:t>
            </a:r>
            <a:r>
              <a:rPr lang="pt-PT" dirty="0" smtClean="0"/>
              <a:t> open </a:t>
            </a:r>
            <a:r>
              <a:rPr lang="pt-PT" dirty="0" err="1" smtClean="0"/>
              <a:t>positions</a:t>
            </a:r>
            <a:r>
              <a:rPr lang="pt-PT" dirty="0" smtClean="0"/>
              <a:t> </a:t>
            </a:r>
            <a:r>
              <a:rPr lang="pt-PT" dirty="0" err="1" smtClean="0"/>
              <a:t>among</a:t>
            </a:r>
            <a:r>
              <a:rPr lang="pt-PT" dirty="0" smtClean="0"/>
              <a:t> </a:t>
            </a:r>
            <a:r>
              <a:rPr lang="pt-PT" dirty="0" err="1" smtClean="0"/>
              <a:t>them</a:t>
            </a:r>
            <a:r>
              <a:rPr lang="pt-PT" dirty="0" smtClean="0"/>
              <a:t> </a:t>
            </a:r>
            <a:r>
              <a:rPr lang="pt-PT" dirty="0" err="1" smtClean="0"/>
              <a:t>and</a:t>
            </a:r>
            <a:r>
              <a:rPr lang="pt-PT" dirty="0" smtClean="0"/>
              <a:t> </a:t>
            </a:r>
            <a:r>
              <a:rPr lang="pt-PT" dirty="0" err="1" smtClean="0"/>
              <a:t>meanwhile</a:t>
            </a:r>
            <a:r>
              <a:rPr lang="pt-PT" dirty="0" smtClean="0"/>
              <a:t>, </a:t>
            </a:r>
            <a:r>
              <a:rPr lang="pt-PT" dirty="0" err="1" smtClean="0"/>
              <a:t>they</a:t>
            </a:r>
            <a:r>
              <a:rPr lang="pt-PT" dirty="0" smtClean="0"/>
              <a:t> </a:t>
            </a:r>
            <a:r>
              <a:rPr lang="pt-PT" dirty="0" err="1" smtClean="0"/>
              <a:t>learn</a:t>
            </a:r>
            <a:r>
              <a:rPr lang="pt-PT" dirty="0" smtClean="0"/>
              <a:t> </a:t>
            </a:r>
            <a:r>
              <a:rPr lang="pt-PT" dirty="0" err="1" smtClean="0"/>
              <a:t>from</a:t>
            </a:r>
            <a:r>
              <a:rPr lang="pt-PT" dirty="0" smtClean="0"/>
              <a:t> </a:t>
            </a:r>
            <a:r>
              <a:rPr lang="pt-PT" dirty="0" err="1" smtClean="0"/>
              <a:t>the</a:t>
            </a:r>
            <a:r>
              <a:rPr lang="pt-PT" dirty="0" smtClean="0"/>
              <a:t> </a:t>
            </a:r>
            <a:r>
              <a:rPr lang="pt-PT" dirty="0" err="1" smtClean="0"/>
              <a:t>order</a:t>
            </a:r>
            <a:r>
              <a:rPr lang="pt-PT" dirty="0" smtClean="0"/>
              <a:t> </a:t>
            </a:r>
            <a:r>
              <a:rPr lang="pt-PT" dirty="0" err="1" smtClean="0"/>
              <a:t>flow</a:t>
            </a:r>
            <a:r>
              <a:rPr lang="pt-PT" dirty="0" smtClean="0"/>
              <a:t>.</a:t>
            </a:r>
          </a:p>
          <a:p>
            <a:pPr lvl="1">
              <a:spcAft>
                <a:spcPts val="600"/>
              </a:spcAft>
            </a:pPr>
            <a:r>
              <a:rPr lang="pt-PT" dirty="0" err="1" smtClean="0"/>
              <a:t>Knowing</a:t>
            </a:r>
            <a:r>
              <a:rPr lang="pt-PT" dirty="0" smtClean="0"/>
              <a:t> </a:t>
            </a:r>
            <a:r>
              <a:rPr lang="pt-PT" dirty="0" err="1" smtClean="0"/>
              <a:t>the</a:t>
            </a:r>
            <a:r>
              <a:rPr lang="pt-PT" dirty="0" smtClean="0"/>
              <a:t> </a:t>
            </a:r>
            <a:r>
              <a:rPr lang="pt-PT" dirty="0" err="1" smtClean="0"/>
              <a:t>aggregate</a:t>
            </a:r>
            <a:r>
              <a:rPr lang="pt-PT" dirty="0" smtClean="0"/>
              <a:t> </a:t>
            </a:r>
            <a:r>
              <a:rPr lang="pt-PT" dirty="0" err="1" smtClean="0"/>
              <a:t>order</a:t>
            </a:r>
            <a:r>
              <a:rPr lang="pt-PT" dirty="0" smtClean="0"/>
              <a:t> </a:t>
            </a:r>
            <a:r>
              <a:rPr lang="pt-PT" dirty="0" err="1" smtClean="0"/>
              <a:t>flow</a:t>
            </a:r>
            <a:r>
              <a:rPr lang="pt-PT" dirty="0" smtClean="0"/>
              <a:t>, dealers </a:t>
            </a:r>
            <a:r>
              <a:rPr lang="pt-PT" dirty="0" err="1" smtClean="0"/>
              <a:t>adjust</a:t>
            </a:r>
            <a:r>
              <a:rPr lang="pt-PT" dirty="0" smtClean="0"/>
              <a:t> </a:t>
            </a:r>
            <a:r>
              <a:rPr lang="pt-PT" dirty="0" err="1" smtClean="0"/>
              <a:t>their</a:t>
            </a:r>
            <a:r>
              <a:rPr lang="pt-PT" dirty="0" smtClean="0"/>
              <a:t> </a:t>
            </a:r>
            <a:r>
              <a:rPr lang="pt-PT" dirty="0" err="1" smtClean="0"/>
              <a:t>quotes</a:t>
            </a:r>
            <a:r>
              <a:rPr lang="pt-PT" dirty="0" smtClean="0"/>
              <a:t> in a </a:t>
            </a:r>
            <a:r>
              <a:rPr lang="pt-PT" dirty="0" err="1" smtClean="0"/>
              <a:t>manner</a:t>
            </a:r>
            <a:r>
              <a:rPr lang="pt-PT" dirty="0" smtClean="0"/>
              <a:t> </a:t>
            </a:r>
            <a:r>
              <a:rPr lang="pt-PT" dirty="0" err="1" smtClean="0"/>
              <a:t>that</a:t>
            </a:r>
            <a:r>
              <a:rPr lang="pt-PT" dirty="0" smtClean="0"/>
              <a:t> </a:t>
            </a:r>
            <a:r>
              <a:rPr lang="pt-PT" dirty="0" err="1" smtClean="0"/>
              <a:t>induces</a:t>
            </a:r>
            <a:r>
              <a:rPr lang="pt-PT" dirty="0" smtClean="0"/>
              <a:t> </a:t>
            </a:r>
            <a:r>
              <a:rPr lang="pt-PT" dirty="0" err="1" smtClean="0"/>
              <a:t>customers</a:t>
            </a:r>
            <a:r>
              <a:rPr lang="pt-PT" dirty="0" smtClean="0"/>
              <a:t> to </a:t>
            </a:r>
            <a:r>
              <a:rPr lang="pt-PT" dirty="0" err="1" smtClean="0"/>
              <a:t>absorb</a:t>
            </a:r>
            <a:r>
              <a:rPr lang="pt-PT" dirty="0" smtClean="0"/>
              <a:t> </a:t>
            </a:r>
            <a:r>
              <a:rPr lang="pt-PT" dirty="0" err="1" smtClean="0"/>
              <a:t>the</a:t>
            </a:r>
            <a:r>
              <a:rPr lang="pt-PT" dirty="0" smtClean="0"/>
              <a:t> </a:t>
            </a:r>
            <a:r>
              <a:rPr lang="pt-PT" dirty="0" err="1" smtClean="0"/>
              <a:t>accumulated</a:t>
            </a:r>
            <a:r>
              <a:rPr lang="pt-PT" dirty="0" smtClean="0"/>
              <a:t> open </a:t>
            </a:r>
            <a:r>
              <a:rPr lang="pt-PT" dirty="0" err="1" smtClean="0"/>
              <a:t>positions</a:t>
            </a:r>
            <a:r>
              <a:rPr lang="pt-PT" dirty="0" smtClean="0"/>
              <a:t>. </a:t>
            </a:r>
          </a:p>
          <a:p>
            <a:pPr marL="319088" lvl="1" indent="0">
              <a:spcAft>
                <a:spcPts val="600"/>
              </a:spcAft>
              <a:buNone/>
            </a:pPr>
            <a:endParaRPr lang="pt-PT" dirty="0" smtClean="0"/>
          </a:p>
          <a:p>
            <a:pPr>
              <a:spcAft>
                <a:spcPts val="600"/>
              </a:spcAft>
            </a:pPr>
            <a:endParaRPr lang="pt-PT" dirty="0"/>
          </a:p>
        </p:txBody>
      </p:sp>
      <p:sp>
        <p:nvSpPr>
          <p:cNvPr id="4" name="Footer Placeholder 3"/>
          <p:cNvSpPr>
            <a:spLocks noGrp="1"/>
          </p:cNvSpPr>
          <p:nvPr>
            <p:ph type="ftr" sz="quarter" idx="11"/>
          </p:nvPr>
        </p:nvSpPr>
        <p:spPr/>
        <p:txBody>
          <a:bodyPr/>
          <a:lstStyle/>
          <a:p>
            <a:pPr>
              <a:defRPr/>
            </a:pPr>
            <a:r>
              <a:rPr lang="pt-PT" smtClean="0"/>
              <a:t>International Financial Markets, ISEG    Paula Albuquerque</a:t>
            </a:r>
            <a:endParaRPr lang="pt-PT"/>
          </a:p>
        </p:txBody>
      </p:sp>
      <p:sp>
        <p:nvSpPr>
          <p:cNvPr id="5" name="Slide Number Placeholder 4"/>
          <p:cNvSpPr>
            <a:spLocks noGrp="1"/>
          </p:cNvSpPr>
          <p:nvPr>
            <p:ph type="sldNum" sz="quarter" idx="12"/>
          </p:nvPr>
        </p:nvSpPr>
        <p:spPr/>
        <p:txBody>
          <a:bodyPr/>
          <a:lstStyle/>
          <a:p>
            <a:pPr>
              <a:defRPr/>
            </a:pPr>
            <a:fld id="{F186B044-F886-4159-9C95-B3F553DC6729}" type="slidenum">
              <a:rPr lang="pt-PT" smtClean="0"/>
              <a:pPr>
                <a:defRPr/>
              </a:pPr>
              <a:t>8</a:t>
            </a:fld>
            <a:endParaRPr lang="pt-PT"/>
          </a:p>
        </p:txBody>
      </p:sp>
    </p:spTree>
    <p:extLst>
      <p:ext uri="{BB962C8B-B14F-4D97-AF65-F5344CB8AC3E}">
        <p14:creationId xmlns:p14="http://schemas.microsoft.com/office/powerpoint/2010/main" val="3695818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E7026243-8DD7-49F2-90BE-10ECA1616DA4}" type="slidenum">
              <a:rPr lang="pt-PT"/>
              <a:pPr>
                <a:defRPr/>
              </a:pPr>
              <a:t>9</a:t>
            </a:fld>
            <a:endParaRPr lang="pt-PT"/>
          </a:p>
        </p:txBody>
      </p:sp>
      <p:sp>
        <p:nvSpPr>
          <p:cNvPr id="4" name="Slide Number Placeholder 22"/>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733B92CB-1656-42CF-A891-B119DF1CFB8A}" type="slidenum">
              <a:rPr lang="pt-PT" sz="1400">
                <a:solidFill>
                  <a:srgbClr val="FFFFFF"/>
                </a:solidFill>
                <a:latin typeface="+mj-lt"/>
                <a:ea typeface="+mj-ea"/>
                <a:cs typeface="+mj-cs"/>
              </a:rPr>
              <a:pPr algn="ctr" fontAlgn="auto">
                <a:spcBef>
                  <a:spcPts val="0"/>
                </a:spcBef>
                <a:spcAft>
                  <a:spcPts val="0"/>
                </a:spcAft>
                <a:defRPr/>
              </a:pPr>
              <a:t>9</a:t>
            </a:fld>
            <a:endParaRPr lang="pt-PT" sz="1400">
              <a:solidFill>
                <a:srgbClr val="FFFFFF"/>
              </a:solidFill>
              <a:latin typeface="+mj-lt"/>
              <a:ea typeface="+mj-ea"/>
              <a:cs typeface="+mj-cs"/>
            </a:endParaRPr>
          </a:p>
        </p:txBody>
      </p:sp>
      <p:sp>
        <p:nvSpPr>
          <p:cNvPr id="3" name="Slide Number Placeholder 22"/>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1BBEAB1E-056F-47C1-85F2-83EF57128C94}" type="slidenum">
              <a:rPr lang="pt-PT" sz="1400">
                <a:solidFill>
                  <a:srgbClr val="FFFFFF"/>
                </a:solidFill>
                <a:latin typeface="+mj-lt"/>
                <a:ea typeface="+mj-ea"/>
                <a:cs typeface="+mj-cs"/>
              </a:rPr>
              <a:pPr algn="ctr" fontAlgn="auto">
                <a:spcBef>
                  <a:spcPts val="0"/>
                </a:spcBef>
                <a:spcAft>
                  <a:spcPts val="0"/>
                </a:spcAft>
                <a:defRPr/>
              </a:pPr>
              <a:t>9</a:t>
            </a:fld>
            <a:endParaRPr lang="pt-PT" sz="1400">
              <a:solidFill>
                <a:srgbClr val="FFFFFF"/>
              </a:solidFill>
              <a:latin typeface="+mj-lt"/>
              <a:ea typeface="+mj-ea"/>
              <a:cs typeface="+mj-cs"/>
            </a:endParaRPr>
          </a:p>
        </p:txBody>
      </p:sp>
      <p:sp>
        <p:nvSpPr>
          <p:cNvPr id="23557" name="Rectangle 3"/>
          <p:cNvSpPr>
            <a:spLocks noGrp="1"/>
          </p:cNvSpPr>
          <p:nvPr>
            <p:ph type="body" idx="1"/>
          </p:nvPr>
        </p:nvSpPr>
        <p:spPr>
          <a:xfrm>
            <a:off x="914400" y="332657"/>
            <a:ext cx="7772400" cy="5687144"/>
          </a:xfrm>
          <a:noFill/>
        </p:spPr>
        <p:txBody>
          <a:bodyPr/>
          <a:lstStyle/>
          <a:p>
            <a:pPr>
              <a:spcBef>
                <a:spcPts val="1200"/>
              </a:spcBef>
            </a:pPr>
            <a:r>
              <a:rPr lang="en-US" sz="2800" b="1" dirty="0" smtClean="0"/>
              <a:t>What does data reveal?</a:t>
            </a:r>
          </a:p>
          <a:p>
            <a:pPr lvl="1">
              <a:spcBef>
                <a:spcPts val="1200"/>
              </a:spcBef>
            </a:pPr>
            <a:r>
              <a:rPr lang="en-US" sz="2000" dirty="0"/>
              <a:t>Some empirical </a:t>
            </a:r>
            <a:r>
              <a:rPr lang="en-US" sz="2000" dirty="0" smtClean="0"/>
              <a:t>success.</a:t>
            </a:r>
            <a:endParaRPr lang="en-US" sz="2000" dirty="0"/>
          </a:p>
          <a:p>
            <a:pPr lvl="1">
              <a:spcBef>
                <a:spcPts val="1200"/>
              </a:spcBef>
            </a:pPr>
            <a:r>
              <a:rPr lang="en-US" sz="2000" dirty="0" smtClean="0"/>
              <a:t>The order flow has explicative power with relation to the foreign exchange rate changes. It explains approximately 0,5 of the variation, whereas </a:t>
            </a:r>
            <a:r>
              <a:rPr lang="en-US" sz="2000" i="1" dirty="0" smtClean="0"/>
              <a:t>fundamentals</a:t>
            </a:r>
            <a:r>
              <a:rPr lang="en-US" sz="2000" dirty="0" smtClean="0"/>
              <a:t> typically explain no more than  0,1 (even with only inter-dealer order flows).</a:t>
            </a:r>
          </a:p>
          <a:p>
            <a:pPr lvl="1">
              <a:spcBef>
                <a:spcPts val="1200"/>
              </a:spcBef>
            </a:pPr>
            <a:r>
              <a:rPr lang="en-US" sz="2000" dirty="0"/>
              <a:t>Evans and Lyons (2002): Aggregate interdealer order flow in the spot dollar/</a:t>
            </a:r>
            <a:r>
              <a:rPr lang="en-US" sz="2000" dirty="0" err="1"/>
              <a:t>DMark</a:t>
            </a:r>
            <a:r>
              <a:rPr lang="en-US" sz="2000" dirty="0"/>
              <a:t> on day </a:t>
            </a:r>
            <a:r>
              <a:rPr lang="en-US" sz="2000" i="1" dirty="0"/>
              <a:t>d</a:t>
            </a:r>
            <a:r>
              <a:rPr lang="en-US" sz="2000" dirty="0"/>
              <a:t> accounts for 64% of the variation in the depreciation rate between the start of days </a:t>
            </a:r>
            <a:r>
              <a:rPr lang="en-US" sz="2000" i="1" dirty="0"/>
              <a:t>d</a:t>
            </a:r>
            <a:r>
              <a:rPr lang="en-US" sz="2000" dirty="0"/>
              <a:t> and </a:t>
            </a:r>
            <a:r>
              <a:rPr lang="en-US" sz="2000" i="1" dirty="0"/>
              <a:t>d+</a:t>
            </a:r>
            <a:r>
              <a:rPr lang="en-US" sz="2000" dirty="0"/>
              <a:t>1. Macro models can account for less than 1% of daily depreciation rates</a:t>
            </a:r>
            <a:r>
              <a:rPr lang="en-US" sz="2000" dirty="0" smtClean="0"/>
              <a:t>.</a:t>
            </a:r>
          </a:p>
          <a:p>
            <a:pPr lvl="1">
              <a:spcBef>
                <a:spcPts val="1200"/>
              </a:spcBef>
            </a:pPr>
            <a:r>
              <a:rPr lang="en-US" sz="2000" dirty="0" smtClean="0"/>
              <a:t>The impact of order flow on price is a function of the order size, of the time of day and of the horizon.</a:t>
            </a:r>
          </a:p>
          <a:p>
            <a:pPr lvl="1"/>
            <a:r>
              <a:rPr lang="en-US" sz="2000" dirty="0" smtClean="0"/>
              <a:t>There is some persistency in the price impact of order flow:  this </a:t>
            </a:r>
            <a:r>
              <a:rPr lang="en-US" sz="2000" dirty="0"/>
              <a:t>impact </a:t>
            </a:r>
            <a:r>
              <a:rPr lang="en-US" sz="2000" dirty="0" smtClean="0"/>
              <a:t>declines </a:t>
            </a:r>
            <a:r>
              <a:rPr lang="en-US" sz="2000" dirty="0"/>
              <a:t>gradually but remains significant even at one month</a:t>
            </a:r>
            <a:r>
              <a:rPr lang="en-US" sz="2000" dirty="0" smtClean="0"/>
              <a:t>.</a:t>
            </a:r>
          </a:p>
          <a:p>
            <a:pPr lvl="1">
              <a:spcBef>
                <a:spcPts val="1200"/>
              </a:spcBef>
            </a:pPr>
            <a:r>
              <a:rPr lang="en-US" sz="2000" dirty="0"/>
              <a:t>The order flow of a currency pair may affect the exchange rate of different currency-pairs. </a:t>
            </a:r>
          </a:p>
          <a:p>
            <a:pPr lvl="1">
              <a:spcBef>
                <a:spcPts val="1200"/>
              </a:spcBef>
            </a:pPr>
            <a:endParaRPr lang="en-US" sz="2000" dirty="0"/>
          </a:p>
          <a:p>
            <a:pPr lvl="1">
              <a:spcBef>
                <a:spcPts val="1200"/>
              </a:spcBef>
            </a:pPr>
            <a:endParaRPr lang="en-US" sz="2200" dirty="0" smtClean="0"/>
          </a:p>
        </p:txBody>
      </p:sp>
      <p:sp>
        <p:nvSpPr>
          <p:cNvPr id="2" name="Footer Placeholder 1"/>
          <p:cNvSpPr>
            <a:spLocks noGrp="1"/>
          </p:cNvSpPr>
          <p:nvPr>
            <p:ph type="ftr" sz="quarter" idx="11"/>
          </p:nvPr>
        </p:nvSpPr>
        <p:spPr/>
        <p:txBody>
          <a:bodyPr/>
          <a:lstStyle/>
          <a:p>
            <a:pPr>
              <a:defRPr/>
            </a:pPr>
            <a:r>
              <a:rPr lang="pt-PT" smtClean="0"/>
              <a:t>International Financial Markets, ISEG    Paula Albuquerque</a:t>
            </a:r>
            <a:endParaRPr lang="pt-PT"/>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22464</TotalTime>
  <Words>2457</Words>
  <Application>Microsoft Office PowerPoint</Application>
  <PresentationFormat>On-screen Show (4:3)</PresentationFormat>
  <Paragraphs>219</Paragraphs>
  <Slides>25</Slides>
  <Notes>8</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25</vt:i4>
      </vt:variant>
    </vt:vector>
  </HeadingPairs>
  <TitlesOfParts>
    <vt:vector size="37" baseType="lpstr">
      <vt:lpstr>Arial</vt:lpstr>
      <vt:lpstr>Baskerville Old Face</vt:lpstr>
      <vt:lpstr>Book Antiqua</vt:lpstr>
      <vt:lpstr>Browallia New</vt:lpstr>
      <vt:lpstr>Calibri</vt:lpstr>
      <vt:lpstr>Cambria</vt:lpstr>
      <vt:lpstr>Ebrima</vt:lpstr>
      <vt:lpstr>Franklin Gothic Book</vt:lpstr>
      <vt:lpstr>Perpetua</vt:lpstr>
      <vt:lpstr>Wingdings</vt:lpstr>
      <vt:lpstr>Wingdings 2</vt:lpstr>
      <vt:lpstr>Equity</vt:lpstr>
      <vt:lpstr>11th session </vt:lpstr>
      <vt:lpstr>The Microstructure of the Foreign Exchange Market </vt:lpstr>
      <vt:lpstr>PowerPoint Presentation</vt:lpstr>
      <vt:lpstr>PowerPoint Presentation</vt:lpstr>
      <vt:lpstr>PowerPoint Presentation</vt:lpstr>
      <vt:lpstr>The explanatory power of order flow</vt:lpstr>
      <vt:lpstr>The explanatory power of order flow</vt:lpstr>
      <vt:lpstr>PowerPoint Presentation</vt:lpstr>
      <vt:lpstr>PowerPoint Presentation</vt:lpstr>
      <vt:lpstr>PowerPoint Presentation</vt:lpstr>
      <vt:lpstr>PowerPoint Presentation</vt:lpstr>
      <vt:lpstr>VOLUME</vt:lpstr>
      <vt:lpstr>PowerPoint Presentation</vt:lpstr>
      <vt:lpstr>PowerPoint Presentation</vt:lpstr>
      <vt:lpstr>Returns and volatility</vt:lpstr>
      <vt:lpstr>PowerPoint Presentation</vt:lpstr>
      <vt:lpstr>PowerPoint Presentation</vt:lpstr>
      <vt:lpstr>PowerPoint Presentation</vt:lpstr>
      <vt:lpstr>PowerPoint Presentation</vt:lpstr>
      <vt:lpstr>Incorporation of market microstructure findings into traditional models (hybrid)</vt:lpstr>
      <vt:lpstr>PowerPoint Presentation</vt:lpstr>
      <vt:lpstr>Final remarks- What role for the Macro Approach?</vt:lpstr>
      <vt:lpstr>PowerPoint Presentation</vt:lpstr>
      <vt:lpstr>PowerPoint Presentation</vt:lpstr>
      <vt:lpstr>PowerPoint Presentation</vt:lpstr>
    </vt:vector>
  </TitlesOfParts>
  <Company>ISEG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3ª aula</dc:title>
  <dc:creator>pcma</dc:creator>
  <cp:lastModifiedBy>pcma@iseg.utl.pt</cp:lastModifiedBy>
  <cp:revision>1232</cp:revision>
  <cp:lastPrinted>2017-11-28T14:49:17Z</cp:lastPrinted>
  <dcterms:created xsi:type="dcterms:W3CDTF">2008-10-06T14:47:59Z</dcterms:created>
  <dcterms:modified xsi:type="dcterms:W3CDTF">2017-11-28T17:11:58Z</dcterms:modified>
</cp:coreProperties>
</file>